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310" r:id="rId4"/>
    <p:sldId id="332" r:id="rId5"/>
    <p:sldId id="312" r:id="rId6"/>
    <p:sldId id="314" r:id="rId7"/>
    <p:sldId id="321" r:id="rId8"/>
    <p:sldId id="316" r:id="rId9"/>
    <p:sldId id="327" r:id="rId10"/>
    <p:sldId id="318" r:id="rId11"/>
    <p:sldId id="329" r:id="rId12"/>
    <p:sldId id="328" r:id="rId13"/>
    <p:sldId id="333" r:id="rId14"/>
    <p:sldId id="331" r:id="rId15"/>
  </p:sldIdLst>
  <p:sldSz cx="12192000" cy="6858000"/>
  <p:notesSz cx="6808788" cy="9940925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Symbol" panose="020B0604020202020204" charset="0"/>
      <p:regular r:id="rId22"/>
    </p:embeddedFont>
    <p:embeddedFont>
      <p:font typeface="Arial Black" panose="020B0A04020102020204" pitchFamily="34" charset="0"/>
      <p:bold r:id="rId23"/>
    </p:embeddedFont>
    <p:embeddedFont>
      <p:font typeface="Roboto" panose="020B060402020202020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DejaVu Sans" panose="020B0604020202020204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AC6"/>
    <a:srgbClr val="E8E1EB"/>
    <a:srgbClr val="FF7C80"/>
    <a:srgbClr val="66CCFF"/>
    <a:srgbClr val="FFCC00"/>
    <a:srgbClr val="E9DBF1"/>
    <a:srgbClr val="E2E5F2"/>
    <a:srgbClr val="EADFED"/>
    <a:srgbClr val="99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262" autoAdjust="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216" cy="497523"/>
          </a:xfrm>
          <a:prstGeom prst="rect">
            <a:avLst/>
          </a:prstGeom>
        </p:spPr>
        <p:txBody>
          <a:bodyPr vert="horz" lIns="91558" tIns="45779" rIns="91558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5983" y="1"/>
            <a:ext cx="2951216" cy="497523"/>
          </a:xfrm>
          <a:prstGeom prst="rect">
            <a:avLst/>
          </a:prstGeom>
        </p:spPr>
        <p:txBody>
          <a:bodyPr vert="horz" lIns="91558" tIns="45779" rIns="91558" bIns="45779" rtlCol="0"/>
          <a:lstStyle>
            <a:lvl1pPr algn="r">
              <a:defRPr sz="1200"/>
            </a:lvl1pPr>
          </a:lstStyle>
          <a:p>
            <a:fld id="{09B961BC-DFDE-47E7-BEAC-141423376751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1813"/>
            <a:ext cx="2951216" cy="497523"/>
          </a:xfrm>
          <a:prstGeom prst="rect">
            <a:avLst/>
          </a:prstGeom>
        </p:spPr>
        <p:txBody>
          <a:bodyPr vert="horz" lIns="91558" tIns="45779" rIns="91558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5983" y="9441813"/>
            <a:ext cx="2951216" cy="497523"/>
          </a:xfrm>
          <a:prstGeom prst="rect">
            <a:avLst/>
          </a:prstGeom>
        </p:spPr>
        <p:txBody>
          <a:bodyPr vert="horz" lIns="91558" tIns="45779" rIns="91558" bIns="45779" rtlCol="0" anchor="b"/>
          <a:lstStyle>
            <a:lvl1pPr algn="r">
              <a:defRPr sz="1200"/>
            </a:lvl1pPr>
          </a:lstStyle>
          <a:p>
            <a:fld id="{F2445246-159B-4581-9A43-915F7542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352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51216" cy="499112"/>
          </a:xfrm>
          <a:prstGeom prst="rect">
            <a:avLst/>
          </a:prstGeom>
        </p:spPr>
        <p:txBody>
          <a:bodyPr vert="horz" lIns="91558" tIns="45779" rIns="91558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983" y="2"/>
            <a:ext cx="2951216" cy="499112"/>
          </a:xfrm>
          <a:prstGeom prst="rect">
            <a:avLst/>
          </a:prstGeom>
        </p:spPr>
        <p:txBody>
          <a:bodyPr vert="horz" lIns="91558" tIns="45779" rIns="91558" bIns="45779" rtlCol="0"/>
          <a:lstStyle>
            <a:lvl1pPr algn="r">
              <a:defRPr sz="1200"/>
            </a:lvl1pPr>
          </a:lstStyle>
          <a:p>
            <a:fld id="{57FB9F6D-9772-4FB4-99EA-B7A4A70CAA01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8" tIns="45779" rIns="91558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1" y="4784488"/>
            <a:ext cx="5447667" cy="3913424"/>
          </a:xfrm>
          <a:prstGeom prst="rect">
            <a:avLst/>
          </a:prstGeom>
        </p:spPr>
        <p:txBody>
          <a:bodyPr vert="horz" lIns="91558" tIns="45779" rIns="91558" bIns="457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1813"/>
            <a:ext cx="2951216" cy="499112"/>
          </a:xfrm>
          <a:prstGeom prst="rect">
            <a:avLst/>
          </a:prstGeom>
        </p:spPr>
        <p:txBody>
          <a:bodyPr vert="horz" lIns="91558" tIns="45779" rIns="91558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983" y="9441813"/>
            <a:ext cx="2951216" cy="499112"/>
          </a:xfrm>
          <a:prstGeom prst="rect">
            <a:avLst/>
          </a:prstGeom>
        </p:spPr>
        <p:txBody>
          <a:bodyPr vert="horz" lIns="91558" tIns="45779" rIns="91558" bIns="45779" rtlCol="0" anchor="b"/>
          <a:lstStyle>
            <a:lvl1pPr algn="r">
              <a:defRPr sz="1200"/>
            </a:lvl1pPr>
          </a:lstStyle>
          <a:p>
            <a:fld id="{778475D6-352E-4ED8-A415-91CCA575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26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F64EC4-0133-4193-83C5-93A9860A3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ADB5F0F-A389-47FE-8CC8-C7D89492A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BC704FF-05D0-478F-808D-AD483FBAA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883B-9DA7-4D30-8A13-0CDEC7D11DDF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4FCD2D0-91C4-4C26-A0A7-2DC23D88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645BDF1-6B88-4C35-8D3A-6EBFF4D18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4EE3-5EB5-4717-A231-12E4244EC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7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5E65D8-8B47-4306-9C69-223A72D7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200F23E-E5D3-420E-81AD-610FE67AF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90A4F5F-7130-435D-9BB8-3619D1B6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883B-9DA7-4D30-8A13-0CDEC7D11DDF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AB91F08-5428-4334-8A91-91281F3C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6982359-F33C-4D73-94FD-06313BF4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4EE3-5EB5-4717-A231-12E4244EC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56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97C4283-77C3-48CA-B25C-877A8A863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73C8514-2C1A-4822-9E05-5DB874BC9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B4C035A-7D58-4B4F-A4B1-88E20B852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883B-9DA7-4D30-8A13-0CDEC7D11DDF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8C5A2A4-A5FB-4FC7-8DA8-D6692F83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22167FB-0FF1-491B-B444-6BB0C84F9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4EE3-5EB5-4717-A231-12E4244EC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969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41661D-088E-453C-BCE5-700465F0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CC8F9E0-ABA0-481F-994F-190CACC18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7FE3A3-CB53-4519-9BEE-D0C9B060D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883B-9DA7-4D30-8A13-0CDEC7D11DDF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C197A34-424B-4B9D-9676-E84309D5A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C8AFB4E-8225-4192-82ED-12C14076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4EE3-5EB5-4717-A231-12E4244EC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02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028B9E-E2C1-4AA6-AFE1-94F460119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446A28B-631B-4AA5-AAD8-D740BF080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474C977-954F-43E8-91E2-B3D008691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883B-9DA7-4D30-8A13-0CDEC7D11DDF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B3DBDDA-4684-4942-9DE3-50AA434F6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7861D9-02C6-415D-BA5B-CFD532B4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4EE3-5EB5-4717-A231-12E4244EC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82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297092-EB20-4EA5-A46B-307F98B14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CA1A082-9703-4317-B338-F731D43C64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998D7EA-5B4D-4701-BAC7-FE3EACB29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1CDF534-455E-4E2E-8532-1679EA8F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883B-9DA7-4D30-8A13-0CDEC7D11DDF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A3BF2DE-E584-491B-8C2F-97E47B06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14F4D45-8548-4D40-A888-D9C1DA0B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4EE3-5EB5-4717-A231-12E4244EC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49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54FEB9-56F4-477A-A615-64B1E565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EF1567-328E-4E35-AA53-F52BD6560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4784485-6A30-48E6-9CF1-C0008D47F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6EA7C56-1859-4844-AEC6-B403CAE95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C59278F-9600-4270-8B7E-3ADD8AC09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1E2B034-3B1C-45EB-85CD-310246C0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883B-9DA7-4D30-8A13-0CDEC7D11DDF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C3AECE2-4A7B-4201-8302-92BCE8FC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516704A-0C41-4DA4-8E5F-47B395D9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4EE3-5EB5-4717-A231-12E4244EC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53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CA06A6-011B-481A-B6C8-E8DDFC9E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D94B7B3-DC53-4383-B467-057FCE325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883B-9DA7-4D30-8A13-0CDEC7D11DDF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38DC4AD-66B5-4659-B492-5FF1E5A4B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CE858A0-A73A-41C1-B8FB-7D7963A3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4EE3-5EB5-4717-A231-12E4244EC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94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B344AF5-EC61-4647-8696-0C30405E3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883B-9DA7-4D30-8A13-0CDEC7D11DDF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16FD5F4-14A9-4399-A7A4-494081154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3116B02-AA56-4604-AA5D-1856F686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4EE3-5EB5-4717-A231-12E4244EC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43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FCAFC2-12EE-4224-9A15-6D8DD16C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093D8C9-CE39-4640-8D5E-3E8EC22D7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B0DF698-439F-4D7A-9C6B-7DD886B77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645E682-4F51-4834-98B6-A3ED8147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883B-9DA7-4D30-8A13-0CDEC7D11DDF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BFE1F0F-7EB7-49F5-9740-8C727953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4C1A654-E70B-473E-9CF2-70288E5A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4EE3-5EB5-4717-A231-12E4244EC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23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7C527C-E785-4FE3-ADFC-EDF23F7E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D86712E-4F65-487C-94E7-5244955461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652B8F9-8799-4FAF-AD7A-160699A96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94098AF-DF08-4EBB-B61F-D7CE7FD2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883B-9DA7-4D30-8A13-0CDEC7D11DDF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2443AD0-96E9-40F8-9BF2-78FAA4A7A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53FF539-3132-42A9-A5BB-B253EB20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4EE3-5EB5-4717-A231-12E4244EC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42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1E73E0-5E84-496A-B3FE-B172D96D7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31D1E26-05F8-4F7A-B6C8-EF5D841E8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4129D6F-1EA9-4B32-AD5D-56BCC44A6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C883B-9DA7-4D30-8A13-0CDEC7D11DDF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53BE1E-041C-4E94-9E8A-EA699C02D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6D35D8-8041-46F1-8283-F8398F410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34EE3-5EB5-4717-A231-12E4244EC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28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2.jpeg"/><Relationship Id="rId5" Type="http://schemas.openxmlformats.org/officeDocument/2006/relationships/image" Target="../media/image57.png"/><Relationship Id="rId10" Type="http://schemas.openxmlformats.org/officeDocument/2006/relationships/image" Target="../media/image61.jpeg"/><Relationship Id="rId4" Type="http://schemas.openxmlformats.org/officeDocument/2006/relationships/image" Target="../media/image56.jpe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image" Target="../media/image3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8.png"/><Relationship Id="rId7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0.jpeg"/><Relationship Id="rId9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3.svg"/><Relationship Id="rId1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tulauszn.tularegion.ru/navigator-sotsialnykh-uslug-/" TargetMode="External"/><Relationship Id="rId4" Type="http://schemas.openxmlformats.org/officeDocument/2006/relationships/hyperlink" Target="https://www.gosuslugi.ru/342759/1/inf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1041" y="2615849"/>
            <a:ext cx="11446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cap="all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Цифровая трансформация социальной сферы тульской области</a:t>
            </a:r>
            <a:endParaRPr lang="ru-RU" sz="3600" b="1" cap="all" dirty="0">
              <a:solidFill>
                <a:srgbClr val="7030A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cxnSp>
        <p:nvCxnSpPr>
          <p:cNvPr id="8" name="Прямая соединительная линия 7"/>
          <p:cNvCxnSpPr>
            <a:cxnSpLocks/>
          </p:cNvCxnSpPr>
          <p:nvPr/>
        </p:nvCxnSpPr>
        <p:spPr>
          <a:xfrm flipH="1">
            <a:off x="345989" y="2750924"/>
            <a:ext cx="6939" cy="106525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6" t="20121" r="40412" b="68342"/>
          <a:stretch/>
        </p:blipFill>
        <p:spPr bwMode="auto">
          <a:xfrm>
            <a:off x="0" y="0"/>
            <a:ext cx="70585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673" y="5089178"/>
            <a:ext cx="1702143" cy="16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1596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25938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«МОЙ СЕМЕЙНЫЙ ЦЕНТР»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414286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253721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72013"/>
            <a:ext cx="548797" cy="811029"/>
          </a:xfrm>
          <a:prstGeom prst="rect">
            <a:avLst/>
          </a:prstGeom>
        </p:spPr>
      </p:pic>
      <p:sp>
        <p:nvSpPr>
          <p:cNvPr id="10" name="CustomShape 2"/>
          <p:cNvSpPr/>
          <p:nvPr/>
        </p:nvSpPr>
        <p:spPr>
          <a:xfrm>
            <a:off x="27714" y="1241266"/>
            <a:ext cx="12191328" cy="4179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238" tIns="47619" rIns="95238" bIns="47619"/>
          <a:lstStyle/>
          <a:p>
            <a:pPr algn="ctr">
              <a:lnSpc>
                <a:spcPct val="100000"/>
              </a:lnSpc>
            </a:pPr>
            <a:r>
              <a:rPr lang="ru-RU" sz="3200" spc="-1" dirty="0" smtClean="0">
                <a:solidFill>
                  <a:srgbClr val="C00000"/>
                </a:solidFill>
                <a:latin typeface="Arial Black"/>
                <a:ea typeface="DejaVu Sans"/>
              </a:rPr>
              <a:t>ПРЕДУПРЕДИТЬ – ЗНАЧИТ ПРЕДОТВРАТИТЬ</a:t>
            </a:r>
            <a:endParaRPr lang="ru-RU" sz="32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1" name="CustomShape 4"/>
          <p:cNvSpPr/>
          <p:nvPr/>
        </p:nvSpPr>
        <p:spPr>
          <a:xfrm>
            <a:off x="177157" y="1999706"/>
            <a:ext cx="3500379" cy="402306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238" tIns="47619" rIns="95238" bIns="47619"/>
          <a:lstStyle/>
          <a:p>
            <a:pPr algn="ctr">
              <a:lnSpc>
                <a:spcPct val="100000"/>
              </a:lnSpc>
            </a:pPr>
            <a:endParaRPr lang="ru-RU" sz="1700" spc="-1" dirty="0">
              <a:solidFill>
                <a:srgbClr val="7030A0"/>
              </a:solidFill>
              <a:latin typeface="Arial Black" panose="020B0A04020102020204" pitchFamily="34" charset="0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1700" spc="-1" dirty="0">
                <a:solidFill>
                  <a:srgbClr val="7030A0"/>
                </a:solidFill>
                <a:latin typeface="Arial Black" panose="020B0A04020102020204" pitchFamily="34" charset="0"/>
                <a:ea typeface="DejaVu Sans"/>
              </a:rPr>
              <a:t>КРИЗИСНОЕ ОТДЕЛЕНИЕ</a:t>
            </a:r>
            <a:endParaRPr lang="ru-RU" sz="1700" spc="-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00000"/>
              </a:lnSpc>
            </a:pPr>
            <a:endParaRPr lang="ru-RU" sz="1700" spc="-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700" spc="-1" dirty="0">
                <a:solidFill>
                  <a:srgbClr val="7030A0"/>
                </a:solidFill>
                <a:latin typeface="Arial Black" panose="020B0A04020102020204" pitchFamily="34" charset="0"/>
              </a:rPr>
              <a:t>ЭКСТРЕННАЯ ПОМОЩЬ</a:t>
            </a:r>
          </a:p>
          <a:p>
            <a:pPr algn="ctr">
              <a:lnSpc>
                <a:spcPct val="100000"/>
              </a:lnSpc>
            </a:pPr>
            <a:endParaRPr lang="ru-RU" sz="1700" spc="-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700" spc="-1" dirty="0">
                <a:solidFill>
                  <a:srgbClr val="7030A0"/>
                </a:solidFill>
                <a:latin typeface="Arial Black" panose="020B0A04020102020204" pitchFamily="34" charset="0"/>
              </a:rPr>
              <a:t>МОБИЛЬНЫЕ БРИГАДЫ</a:t>
            </a:r>
          </a:p>
          <a:p>
            <a:pPr algn="ctr">
              <a:lnSpc>
                <a:spcPct val="100000"/>
              </a:lnSpc>
            </a:pPr>
            <a:endParaRPr lang="ru-RU" sz="1700" spc="-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00000"/>
              </a:lnSpc>
            </a:pPr>
            <a:endParaRPr lang="ru-RU" sz="1700" spc="-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ru-RU" sz="17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00000"/>
              </a:lnSpc>
            </a:pPr>
            <a:endParaRPr lang="ru-RU" sz="1700" spc="-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00000"/>
              </a:lnSpc>
            </a:pPr>
            <a:endParaRPr lang="ru-RU" sz="1700" spc="-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00000"/>
              </a:lnSpc>
            </a:pPr>
            <a:endParaRPr lang="ru-RU" sz="1700" spc="-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700" spc="-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endParaRPr lang="ru-RU" sz="1700" spc="-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5093" y="3865978"/>
            <a:ext cx="2745985" cy="1140025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700" spc="-1" dirty="0">
                <a:solidFill>
                  <a:srgbClr val="0070C0"/>
                </a:solidFill>
                <a:latin typeface="Arial Black" panose="020B0A04020102020204" pitchFamily="34" charset="0"/>
              </a:rPr>
              <a:t>ДЕТСКИЙ ТЕЛЕФОН ДОВЕРИЯ</a:t>
            </a:r>
          </a:p>
          <a:p>
            <a:pPr algn="ctr"/>
            <a:r>
              <a:rPr lang="ru-RU" sz="1700" b="1" dirty="0">
                <a:solidFill>
                  <a:srgbClr val="C00000"/>
                </a:solidFill>
                <a:latin typeface="Arial Black" panose="020B0A04020102020204" pitchFamily="34" charset="0"/>
              </a:rPr>
              <a:t>8 (800) 200-01-22</a:t>
            </a:r>
          </a:p>
          <a:p>
            <a:endParaRPr lang="ru-RU" sz="1700" dirty="0"/>
          </a:p>
        </p:txBody>
      </p:sp>
      <p:sp>
        <p:nvSpPr>
          <p:cNvPr id="13" name="TextBox 12"/>
          <p:cNvSpPr txBox="1"/>
          <p:nvPr/>
        </p:nvSpPr>
        <p:spPr>
          <a:xfrm>
            <a:off x="991201" y="4882744"/>
            <a:ext cx="2533768" cy="1140025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700" spc="-1" dirty="0">
                <a:solidFill>
                  <a:srgbClr val="0070C0"/>
                </a:solidFill>
                <a:latin typeface="Arial Black" panose="020B0A04020102020204" pitchFamily="34" charset="0"/>
              </a:rPr>
              <a:t>РЕГИОНАЛЬНЫЙ ТЕЛЕФОН ДОВЕРИЯ</a:t>
            </a:r>
          </a:p>
          <a:p>
            <a:pPr algn="ctr"/>
            <a:r>
              <a:rPr lang="ru-RU" sz="1700" b="1" dirty="0">
                <a:solidFill>
                  <a:srgbClr val="C00000"/>
                </a:solidFill>
                <a:latin typeface="Arial Black" panose="020B0A04020102020204" pitchFamily="34" charset="0"/>
              </a:rPr>
              <a:t>8 (4872) 56-46-36</a:t>
            </a:r>
            <a:endParaRPr lang="ru-RU" sz="17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2" y="3937691"/>
            <a:ext cx="673679" cy="6737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0" y="5006003"/>
            <a:ext cx="600054" cy="600146"/>
          </a:xfrm>
          <a:prstGeom prst="rect">
            <a:avLst/>
          </a:prstGeom>
        </p:spPr>
      </p:pic>
      <p:sp>
        <p:nvSpPr>
          <p:cNvPr id="16" name="CustomShape 5"/>
          <p:cNvSpPr/>
          <p:nvPr/>
        </p:nvSpPr>
        <p:spPr>
          <a:xfrm>
            <a:off x="3890996" y="2054920"/>
            <a:ext cx="3658846" cy="396784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238" tIns="47619" rIns="95238" bIns="47619"/>
          <a:lstStyle/>
          <a:p>
            <a:pPr algn="ctr">
              <a:lnSpc>
                <a:spcPct val="100000"/>
              </a:lnSpc>
            </a:pPr>
            <a:endParaRPr lang="ru-RU" sz="1900" spc="-1" dirty="0" smtClean="0">
              <a:solidFill>
                <a:srgbClr val="002060"/>
              </a:solidFill>
              <a:latin typeface="Arial Black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ru-RU" sz="1900" spc="-1" dirty="0">
              <a:solidFill>
                <a:srgbClr val="002060"/>
              </a:solidFill>
              <a:latin typeface="Arial Black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ru-RU" sz="1900" spc="-1" dirty="0" smtClean="0">
              <a:solidFill>
                <a:srgbClr val="002060"/>
              </a:solidFill>
              <a:latin typeface="Arial Black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ru-RU" spc="-1" dirty="0" smtClean="0">
              <a:solidFill>
                <a:srgbClr val="7030A0"/>
              </a:solidFill>
              <a:latin typeface="Arial Black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ru-RU" spc="-1" dirty="0" smtClean="0">
              <a:solidFill>
                <a:srgbClr val="7030A0"/>
              </a:solidFill>
              <a:latin typeface="Arial Black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ru-RU" sz="1600" spc="-1" dirty="0" smtClean="0">
              <a:solidFill>
                <a:srgbClr val="7030A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600" spc="-1" dirty="0">
              <a:solidFill>
                <a:srgbClr val="7030A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pc="-1" dirty="0">
                <a:solidFill>
                  <a:srgbClr val="0070C0"/>
                </a:solidFill>
                <a:latin typeface="Arial"/>
                <a:ea typeface="DejaVu Sans"/>
              </a:rPr>
              <a:t>СЕМЕЙНАЯ ДИСПЕТЧЕРСКАЯ</a:t>
            </a:r>
          </a:p>
          <a:p>
            <a:pPr algn="ctr">
              <a:lnSpc>
                <a:spcPct val="100000"/>
              </a:lnSpc>
            </a:pPr>
            <a:endParaRPr lang="ru-RU" sz="1200" b="1" spc="-1" dirty="0">
              <a:solidFill>
                <a:srgbClr val="C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1200" b="1" spc="-1" dirty="0">
                <a:solidFill>
                  <a:srgbClr val="0070C0"/>
                </a:solidFill>
                <a:latin typeface="Arial"/>
                <a:ea typeface="DejaVu Sans"/>
              </a:rPr>
              <a:t>ПСИХОЛОГИЧЕСКОЕ СОПРОВОЖДЕНИЕ</a:t>
            </a:r>
          </a:p>
          <a:p>
            <a:pPr algn="ctr">
              <a:lnSpc>
                <a:spcPct val="100000"/>
              </a:lnSpc>
            </a:pPr>
            <a:endParaRPr lang="ru-RU" sz="1200" b="1" spc="-1" dirty="0">
              <a:solidFill>
                <a:srgbClr val="0070C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1200" b="1" spc="-1" dirty="0">
                <a:solidFill>
                  <a:srgbClr val="0070C0"/>
                </a:solidFill>
                <a:latin typeface="Arial"/>
                <a:ea typeface="DejaVu Sans"/>
              </a:rPr>
              <a:t>ПРАВОВАЯ </a:t>
            </a:r>
            <a:r>
              <a:rPr lang="ru-RU" sz="1200" b="1" spc="-1" dirty="0" smtClean="0">
                <a:solidFill>
                  <a:srgbClr val="0070C0"/>
                </a:solidFill>
                <a:latin typeface="Arial"/>
                <a:ea typeface="DejaVu Sans"/>
              </a:rPr>
              <a:t>ПОМОЩЬ </a:t>
            </a:r>
          </a:p>
          <a:p>
            <a:pPr algn="ctr">
              <a:lnSpc>
                <a:spcPct val="100000"/>
              </a:lnSpc>
            </a:pPr>
            <a:r>
              <a:rPr lang="ru-RU" sz="1200" b="1" spc="-1" dirty="0" smtClean="0">
                <a:solidFill>
                  <a:srgbClr val="0070C0"/>
                </a:solidFill>
                <a:latin typeface="Arial"/>
                <a:ea typeface="DejaVu Sans"/>
              </a:rPr>
              <a:t>И СОПРОВОЖДЕНИЕ </a:t>
            </a:r>
            <a:r>
              <a:rPr lang="ru-RU" sz="1200" b="1" spc="-1" dirty="0">
                <a:solidFill>
                  <a:srgbClr val="0070C0"/>
                </a:solidFill>
                <a:latin typeface="Arial"/>
                <a:ea typeface="DejaVu Sans"/>
              </a:rPr>
              <a:t>В УЛУЧШЕНИИ</a:t>
            </a:r>
          </a:p>
          <a:p>
            <a:pPr algn="ctr">
              <a:lnSpc>
                <a:spcPct val="100000"/>
              </a:lnSpc>
            </a:pPr>
            <a:r>
              <a:rPr lang="ru-RU" sz="1200" b="1" spc="-1" dirty="0">
                <a:solidFill>
                  <a:srgbClr val="0070C0"/>
                </a:solidFill>
                <a:latin typeface="Arial"/>
                <a:ea typeface="DejaVu Sans"/>
              </a:rPr>
              <a:t> ЖИЛИЩНЫХ УСЛОВИЙ</a:t>
            </a:r>
          </a:p>
          <a:p>
            <a:pPr algn="ctr">
              <a:lnSpc>
                <a:spcPct val="100000"/>
              </a:lnSpc>
            </a:pPr>
            <a:endParaRPr lang="ru-RU" sz="1200" b="1" spc="-1" dirty="0">
              <a:solidFill>
                <a:srgbClr val="0070C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1200" b="1" spc="-1" dirty="0">
                <a:solidFill>
                  <a:srgbClr val="0070C0"/>
                </a:solidFill>
                <a:latin typeface="Arial"/>
                <a:ea typeface="DejaVu Sans"/>
              </a:rPr>
              <a:t>СЕМЕЙНАЯ МЕДИАЦИЯ</a:t>
            </a:r>
          </a:p>
          <a:p>
            <a:pPr algn="ctr">
              <a:lnSpc>
                <a:spcPct val="100000"/>
              </a:lnSpc>
            </a:pPr>
            <a:endParaRPr lang="ru-RU" sz="1600" b="1" spc="-1" dirty="0">
              <a:solidFill>
                <a:srgbClr val="002060"/>
              </a:solidFill>
              <a:latin typeface="Arial"/>
              <a:ea typeface="DejaVu San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6" t="7039" r="20785" b="6480"/>
          <a:stretch/>
        </p:blipFill>
        <p:spPr>
          <a:xfrm>
            <a:off x="3891090" y="2130259"/>
            <a:ext cx="504947" cy="491847"/>
          </a:xfrm>
          <a:prstGeom prst="rect">
            <a:avLst/>
          </a:prstGeom>
        </p:spPr>
      </p:pic>
      <p:sp>
        <p:nvSpPr>
          <p:cNvPr id="19" name="CustomShape 6"/>
          <p:cNvSpPr/>
          <p:nvPr/>
        </p:nvSpPr>
        <p:spPr>
          <a:xfrm>
            <a:off x="7766217" y="2025828"/>
            <a:ext cx="4303382" cy="39969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238" tIns="47619" rIns="95238" bIns="47619"/>
          <a:lstStyle/>
          <a:p>
            <a:pPr algn="ctr">
              <a:lnSpc>
                <a:spcPct val="100000"/>
              </a:lnSpc>
            </a:pPr>
            <a:r>
              <a:rPr lang="ru-RU" sz="1900" spc="-1" dirty="0">
                <a:solidFill>
                  <a:srgbClr val="7030A0"/>
                </a:solidFill>
                <a:latin typeface="Arial Black"/>
                <a:ea typeface="DejaVu Sans"/>
              </a:rPr>
              <a:t>СТАЦИОНАРНОЕ ОТДЕЛЕНИЕ</a:t>
            </a:r>
            <a:endParaRPr lang="ru-RU" sz="1900" spc="-1" dirty="0">
              <a:solidFill>
                <a:srgbClr val="7030A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900" spc="-1" dirty="0">
                <a:solidFill>
                  <a:srgbClr val="7030A0"/>
                </a:solidFill>
                <a:latin typeface="Arial Black"/>
                <a:ea typeface="DejaVu Sans"/>
              </a:rPr>
              <a:t> СОЦИАЛЬНОЙ РЕАБИЛИТАЦИИ</a:t>
            </a:r>
            <a:endParaRPr lang="ru-RU" sz="1900" spc="-1" dirty="0">
              <a:solidFill>
                <a:srgbClr val="7030A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900" spc="-1" dirty="0">
                <a:solidFill>
                  <a:srgbClr val="7030A0"/>
                </a:solidFill>
                <a:latin typeface="Arial Black"/>
                <a:ea typeface="DejaVu Sans"/>
              </a:rPr>
              <a:t> ЖЕНЩИН И ДЕТЕЙ</a:t>
            </a:r>
            <a:endParaRPr lang="ru-RU" sz="1900" spc="-1" dirty="0">
              <a:solidFill>
                <a:srgbClr val="7030A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9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pc="-1" dirty="0" smtClean="0">
                <a:solidFill>
                  <a:srgbClr val="0070C0"/>
                </a:solidFill>
                <a:latin typeface="Arial"/>
                <a:ea typeface="DejaVu Sans"/>
              </a:rPr>
              <a:t>ПРЕДОСТАВЛЕНИЕ ВРЕМЕННОГО УБЕЖИЩА СЕМЬЯМ </a:t>
            </a:r>
            <a:r>
              <a:rPr lang="ru-RU" sz="1400" b="1" spc="-1" dirty="0" smtClean="0">
                <a:solidFill>
                  <a:srgbClr val="0070C0"/>
                </a:solidFill>
                <a:latin typeface="Arial"/>
                <a:ea typeface="DejaVu Sans"/>
              </a:rPr>
              <a:t>И РЕАБИЛИТАЦИИ </a:t>
            </a:r>
            <a:r>
              <a:rPr lang="ru-RU" sz="1600" b="1" spc="-1" dirty="0" smtClean="0">
                <a:solidFill>
                  <a:srgbClr val="0070C0"/>
                </a:solidFill>
                <a:latin typeface="Arial"/>
                <a:ea typeface="DejaVu Sans"/>
              </a:rPr>
              <a:t>В ТРУДНОЙ ЖИЗНЕННОЙ СИТУАЦИИ</a:t>
            </a:r>
          </a:p>
          <a:p>
            <a:pPr algn="ctr">
              <a:lnSpc>
                <a:spcPct val="100000"/>
              </a:lnSpc>
            </a:pPr>
            <a:r>
              <a:rPr lang="ru-RU" sz="1600" spc="-1" dirty="0" smtClean="0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endParaRPr lang="ru-RU" sz="1600" spc="-1" dirty="0">
              <a:solidFill>
                <a:srgbClr val="0070C0"/>
              </a:solidFill>
              <a:latin typeface="Calibri"/>
              <a:ea typeface="DejaVu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58052" y="4296445"/>
            <a:ext cx="1371505" cy="1172597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r>
              <a:rPr lang="ru-RU" sz="5100" b="1" dirty="0">
                <a:solidFill>
                  <a:srgbClr val="C00000"/>
                </a:solidFill>
                <a:latin typeface="Arial Black" panose="020B0A04020102020204" pitchFamily="34" charset="0"/>
              </a:rPr>
              <a:t>42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места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212" y="4337323"/>
            <a:ext cx="1131546" cy="11317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077078" y="5469042"/>
            <a:ext cx="3504958" cy="618870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до </a:t>
            </a:r>
            <a:r>
              <a:rPr lang="ru-RU" sz="3400" b="1" dirty="0">
                <a:solidFill>
                  <a:srgbClr val="002060"/>
                </a:solidFill>
                <a:latin typeface="Arial Black" panose="020B0A04020102020204" pitchFamily="34" charset="0"/>
              </a:rPr>
              <a:t>100</a:t>
            </a:r>
            <a:r>
              <a:rPr lang="ru-RU" sz="3400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человек в год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157" y="6022769"/>
            <a:ext cx="3435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Roboto" panose="020B0604020202020204" charset="0"/>
              </a:rPr>
              <a:t>26</a:t>
            </a:r>
            <a:r>
              <a:rPr lang="ru-RU" sz="2000" dirty="0" smtClean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ОТДЕЛЕНИЙ ПОМОЩИ</a:t>
            </a:r>
            <a:br>
              <a:rPr lang="ru-RU" sz="14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СЕМЬЕ И ДЕТЯМ В КАЖДОМ МУНИЦИПАЛИТЕТЕ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7974" y="6253601"/>
            <a:ext cx="830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РЕШЕНИЕ КОНКРЕТНЫХ ЖИЗНЕННЫХ СИТУАЦИЙ СЕМЕЙ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008" y="2095481"/>
            <a:ext cx="2299358" cy="184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-28758"/>
            <a:ext cx="12192000" cy="11596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25938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МОИ ВОЗМОЖНОСТИ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414286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253721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72013"/>
            <a:ext cx="548797" cy="811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43760" y="1225654"/>
            <a:ext cx="5019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</a:rPr>
              <a:t>ПЛАНИРУЕМОЕ КОЛИЧЕСТВО ЛЮДЕЙ 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</a:rPr>
              <a:t>С ОГРАНИЧЕННЫМИ ВОЗМОЖНОСТЯМИ ЗДОРОВЬЯ, КОТОРЫМ НУЖНА АДАПТАЦИЯ</a:t>
            </a:r>
            <a:endParaRPr lang="ru-RU" sz="1400" b="1" dirty="0">
              <a:solidFill>
                <a:srgbClr val="C0000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157" y="2775562"/>
            <a:ext cx="2299788" cy="7694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</a:rPr>
              <a:t>ПОСТУПЛЕНИЕ ОБРАЩЕНИЯ </a:t>
            </a:r>
            <a:r>
              <a:rPr lang="ru-RU" sz="1050" b="1" dirty="0" smtClean="0">
                <a:solidFill>
                  <a:srgbClr val="002060"/>
                </a:solidFill>
              </a:rPr>
              <a:t/>
            </a:r>
            <a:br>
              <a:rPr lang="ru-RU" sz="1050" b="1" dirty="0" smtClean="0">
                <a:solidFill>
                  <a:srgbClr val="002060"/>
                </a:solidFill>
              </a:rPr>
            </a:br>
            <a:r>
              <a:rPr lang="ru-RU" sz="1050" b="1" dirty="0" smtClean="0">
                <a:solidFill>
                  <a:srgbClr val="002060"/>
                </a:solidFill>
              </a:rPr>
              <a:t>ИЛИ </a:t>
            </a:r>
            <a:r>
              <a:rPr lang="ru-RU" sz="1050" b="1" dirty="0">
                <a:solidFill>
                  <a:srgbClr val="002060"/>
                </a:solidFill>
              </a:rPr>
              <a:t>ИПРА</a:t>
            </a:r>
            <a:br>
              <a:rPr lang="ru-RU" sz="1050" b="1" dirty="0">
                <a:solidFill>
                  <a:srgbClr val="002060"/>
                </a:solidFill>
              </a:rPr>
            </a:br>
            <a:r>
              <a:rPr lang="ru-RU" sz="1050" b="1" dirty="0">
                <a:solidFill>
                  <a:srgbClr val="7030A0"/>
                </a:solidFill>
              </a:rPr>
              <a:t> В ОТДЕЛЕНИЕ ПРИЕМА</a:t>
            </a:r>
          </a:p>
          <a:p>
            <a:pPr algn="ctr"/>
            <a:r>
              <a:rPr lang="ru-RU" sz="1050" b="1" dirty="0">
                <a:solidFill>
                  <a:srgbClr val="7030A0"/>
                </a:solidFill>
              </a:rPr>
              <a:t>«МОИ ВОЗМОЖНОСТИ»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14" y="2082768"/>
            <a:ext cx="639068" cy="6927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57870" y="2898092"/>
            <a:ext cx="3021369" cy="4924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СБОР </a:t>
            </a:r>
            <a:r>
              <a:rPr lang="ru-RU" sz="1200" b="1" dirty="0">
                <a:solidFill>
                  <a:srgbClr val="7030A0"/>
                </a:solidFill>
              </a:rPr>
              <a:t>ИНФОРМАЦИИ</a:t>
            </a:r>
            <a:r>
              <a:rPr lang="ru-RU" sz="1200" b="1" dirty="0">
                <a:solidFill>
                  <a:srgbClr val="002060"/>
                </a:solidFill>
              </a:rPr>
              <a:t>, </a:t>
            </a:r>
            <a:endParaRPr lang="ru-RU" sz="1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ЗАПОЛНЕНИЕ </a:t>
            </a:r>
            <a:r>
              <a:rPr lang="ru-RU" sz="1200" b="1" dirty="0">
                <a:solidFill>
                  <a:srgbClr val="002060"/>
                </a:solidFill>
              </a:rPr>
              <a:t>КАРТОЧКИ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46" y="2100146"/>
            <a:ext cx="706016" cy="7060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22391" y="2898092"/>
            <a:ext cx="3021369" cy="4924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ОНЛАЙН </a:t>
            </a:r>
          </a:p>
          <a:p>
            <a:pPr algn="ctr"/>
            <a:r>
              <a:rPr lang="ru-RU" sz="1200" b="1" dirty="0">
                <a:solidFill>
                  <a:srgbClr val="7030A0"/>
                </a:solidFill>
              </a:rPr>
              <a:t>КОНСУЛЬТАЦИЯ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7" t="26964" r="32626" b="33219"/>
          <a:stretch/>
        </p:blipFill>
        <p:spPr>
          <a:xfrm>
            <a:off x="5424223" y="2096666"/>
            <a:ext cx="562703" cy="6649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75035" y="2861729"/>
            <a:ext cx="3021369" cy="49243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ФГИСС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ФРИ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6085" y="2853528"/>
            <a:ext cx="362335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100" b="1" dirty="0">
                <a:solidFill>
                  <a:srgbClr val="C00000"/>
                </a:solidFill>
              </a:rPr>
              <a:t>ПОДБОР </a:t>
            </a:r>
            <a:r>
              <a:rPr lang="ru-RU" sz="1100" b="1" dirty="0" smtClean="0">
                <a:solidFill>
                  <a:srgbClr val="C00000"/>
                </a:solidFill>
              </a:rPr>
              <a:t>КОМПЛЕКСА </a:t>
            </a:r>
            <a:r>
              <a:rPr lang="ru-RU" sz="1100" b="1" dirty="0">
                <a:solidFill>
                  <a:srgbClr val="C00000"/>
                </a:solidFill>
              </a:rPr>
              <a:t>УСЛУГ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ЗАКЛЮЧЕНИЕ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ДОГОВОРА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31" y="2122581"/>
            <a:ext cx="661146" cy="661146"/>
          </a:xfrm>
          <a:prstGeom prst="rect">
            <a:avLst/>
          </a:prstGeom>
        </p:spPr>
      </p:pic>
      <p:sp>
        <p:nvSpPr>
          <p:cNvPr id="20" name="Выгнутая вправо стрелка 19"/>
          <p:cNvSpPr/>
          <p:nvPr/>
        </p:nvSpPr>
        <p:spPr>
          <a:xfrm>
            <a:off x="9146847" y="2566068"/>
            <a:ext cx="863019" cy="2661717"/>
          </a:xfrm>
          <a:prstGeom prst="curved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50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81475" y="2396384"/>
            <a:ext cx="2014566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ИС СОЦТАКСИ</a:t>
            </a:r>
          </a:p>
          <a:p>
            <a:pPr algn="ctr"/>
            <a:endParaRPr lang="ru-RU" sz="1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ИС ТСР</a:t>
            </a:r>
          </a:p>
          <a:p>
            <a:pPr algn="ctr"/>
            <a:endParaRPr lang="ru-RU" sz="1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ЦЕНТРЫ ЗАНЯТОСТИ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(бизнес-инкубатор)</a:t>
            </a:r>
          </a:p>
          <a:p>
            <a:pPr algn="ctr"/>
            <a:endParaRPr lang="ru-RU" sz="1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СОЦИАЛЬНАЯ НЯНЯ</a:t>
            </a:r>
          </a:p>
          <a:p>
            <a:pPr algn="ctr"/>
            <a:endParaRPr lang="ru-RU" sz="1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ЮРИДИЧЕСКИЕ КОНСУЛЬТАЦИИ</a:t>
            </a:r>
            <a:endParaRPr lang="ru-RU" sz="1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17" y="5078924"/>
            <a:ext cx="625119" cy="55426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334882" y="5620098"/>
            <a:ext cx="3004340" cy="80021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</a:rPr>
              <a:t>РАЗРАБОТКА </a:t>
            </a:r>
          </a:p>
          <a:p>
            <a:pPr algn="ctr"/>
            <a:r>
              <a:rPr lang="ru-RU" sz="1100" b="1" dirty="0">
                <a:solidFill>
                  <a:srgbClr val="C00000"/>
                </a:solidFill>
              </a:rPr>
              <a:t>ИНДИВИДУАЛЬНОГО </a:t>
            </a:r>
          </a:p>
          <a:p>
            <a:pPr algn="ctr"/>
            <a:r>
              <a:rPr lang="ru-RU" sz="1100" b="1" dirty="0">
                <a:solidFill>
                  <a:srgbClr val="C00000"/>
                </a:solidFill>
              </a:rPr>
              <a:t>ИНКЛЮЗИВНОГО ПЛАНА</a:t>
            </a:r>
            <a:r>
              <a:rPr lang="ru-RU" sz="1100" b="1" dirty="0">
                <a:solidFill>
                  <a:srgbClr val="002060"/>
                </a:solidFill>
              </a:rPr>
              <a:t>, ОФОРМЛЕНИЕ ИППСУ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52978" y="5550074"/>
            <a:ext cx="2663871" cy="63093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</a:rPr>
              <a:t>ОКАЗАНИЕ </a:t>
            </a:r>
          </a:p>
          <a:p>
            <a:pPr algn="ctr"/>
            <a:r>
              <a:rPr lang="ru-RU" sz="1050" b="1" dirty="0">
                <a:solidFill>
                  <a:srgbClr val="7030A0"/>
                </a:solidFill>
              </a:rPr>
              <a:t>РЕАБИЛИТАЦИОННЫХ </a:t>
            </a:r>
          </a:p>
          <a:p>
            <a:pPr algn="ctr"/>
            <a:r>
              <a:rPr lang="ru-RU" sz="1050" b="1" dirty="0">
                <a:solidFill>
                  <a:srgbClr val="7030A0"/>
                </a:solidFill>
              </a:rPr>
              <a:t> УСЛУГ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97" r="3669" b="8436"/>
          <a:stretch/>
        </p:blipFill>
        <p:spPr>
          <a:xfrm>
            <a:off x="3006610" y="4943789"/>
            <a:ext cx="817872" cy="6425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91038" y="5654129"/>
            <a:ext cx="3021369" cy="63093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</a:rPr>
              <a:t>ОЦЕНКА </a:t>
            </a:r>
          </a:p>
          <a:p>
            <a:pPr algn="ctr"/>
            <a:r>
              <a:rPr lang="ru-RU" sz="1100" b="1" dirty="0">
                <a:solidFill>
                  <a:srgbClr val="7030A0"/>
                </a:solidFill>
              </a:rPr>
              <a:t>ЭФФЕКТИВНОСТИ </a:t>
            </a:r>
          </a:p>
          <a:p>
            <a:pPr algn="ctr"/>
            <a:r>
              <a:rPr lang="ru-RU" sz="1100" b="1" dirty="0">
                <a:solidFill>
                  <a:srgbClr val="002060"/>
                </a:solidFill>
              </a:rPr>
              <a:t>ПОМОЩИ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45" y="4920571"/>
            <a:ext cx="796236" cy="85311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-106422" y="5698461"/>
            <a:ext cx="2546468" cy="63093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</a:rPr>
              <a:t>ПОЛУЧЕНИЕ </a:t>
            </a:r>
          </a:p>
          <a:p>
            <a:pPr algn="ctr"/>
            <a:r>
              <a:rPr lang="ru-RU" sz="1050" b="1" dirty="0">
                <a:solidFill>
                  <a:srgbClr val="002060"/>
                </a:solidFill>
              </a:rPr>
              <a:t>ИТОГОВОГО </a:t>
            </a:r>
            <a:r>
              <a:rPr lang="ru-RU" sz="1050" b="1" dirty="0">
                <a:solidFill>
                  <a:srgbClr val="7030A0"/>
                </a:solidFill>
              </a:rPr>
              <a:t>РЕЗУЛЬТАТА</a:t>
            </a:r>
            <a:r>
              <a:rPr lang="ru-RU" sz="1050" b="1" dirty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ru-RU" sz="1050" b="1" dirty="0">
                <a:solidFill>
                  <a:srgbClr val="002060"/>
                </a:solidFill>
              </a:rPr>
              <a:t>СОЦИОКУЛЬТУРНАЯ АДАПТАЦИЯ</a:t>
            </a:r>
          </a:p>
        </p:txBody>
      </p:sp>
      <p:sp>
        <p:nvSpPr>
          <p:cNvPr id="32" name="Стрелка влево 31"/>
          <p:cNvSpPr/>
          <p:nvPr/>
        </p:nvSpPr>
        <p:spPr>
          <a:xfrm rot="10800000">
            <a:off x="3912259" y="5620098"/>
            <a:ext cx="1517664" cy="515841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500" dirty="0"/>
          </a:p>
        </p:txBody>
      </p:sp>
      <p:sp>
        <p:nvSpPr>
          <p:cNvPr id="30" name="Стрелка влево 29"/>
          <p:cNvSpPr/>
          <p:nvPr/>
        </p:nvSpPr>
        <p:spPr>
          <a:xfrm>
            <a:off x="2027888" y="5156718"/>
            <a:ext cx="457168" cy="293016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500"/>
          </a:p>
        </p:txBody>
      </p:sp>
      <p:sp>
        <p:nvSpPr>
          <p:cNvPr id="31" name="TextBox 30"/>
          <p:cNvSpPr txBox="1"/>
          <p:nvPr/>
        </p:nvSpPr>
        <p:spPr>
          <a:xfrm>
            <a:off x="3878471" y="5684638"/>
            <a:ext cx="2607436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800" b="1" dirty="0">
                <a:solidFill>
                  <a:srgbClr val="002060"/>
                </a:solidFill>
              </a:rPr>
              <a:t>ВОЗМОЖЕН ВОЗВРАТ </a:t>
            </a:r>
            <a:br>
              <a:rPr lang="ru-RU" sz="800" b="1" dirty="0">
                <a:solidFill>
                  <a:srgbClr val="002060"/>
                </a:solidFill>
              </a:rPr>
            </a:br>
            <a:r>
              <a:rPr lang="ru-RU" sz="800" b="1" dirty="0">
                <a:solidFill>
                  <a:srgbClr val="002060"/>
                </a:solidFill>
              </a:rPr>
              <a:t>НА ПРЕДЫДУЩИЙ ЭТАП</a:t>
            </a:r>
          </a:p>
        </p:txBody>
      </p:sp>
      <p:sp>
        <p:nvSpPr>
          <p:cNvPr id="33" name="Стрелка влево 32"/>
          <p:cNvSpPr/>
          <p:nvPr/>
        </p:nvSpPr>
        <p:spPr>
          <a:xfrm>
            <a:off x="4193740" y="5200618"/>
            <a:ext cx="457168" cy="293016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500"/>
          </a:p>
        </p:txBody>
      </p:sp>
      <p:sp>
        <p:nvSpPr>
          <p:cNvPr id="34" name="TextBox 33"/>
          <p:cNvSpPr txBox="1"/>
          <p:nvPr/>
        </p:nvSpPr>
        <p:spPr>
          <a:xfrm>
            <a:off x="5412949" y="5069489"/>
            <a:ext cx="1733456" cy="410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900" b="1" dirty="0">
                <a:solidFill>
                  <a:srgbClr val="002060"/>
                </a:solidFill>
              </a:rPr>
              <a:t>ВЫЯВЛЕНИЕ НОВЫХ ПОТРЕБНОСТЕЙ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7065576" y="5550074"/>
            <a:ext cx="13315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974930" y="5654129"/>
            <a:ext cx="1512809" cy="538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900" b="1" dirty="0">
                <a:solidFill>
                  <a:srgbClr val="002060"/>
                </a:solidFill>
              </a:rPr>
              <a:t>Корректировка и составление нового плана по необходимости</a:t>
            </a:r>
          </a:p>
        </p:txBody>
      </p:sp>
      <p:sp>
        <p:nvSpPr>
          <p:cNvPr id="39" name="Стрелка влево 38"/>
          <p:cNvSpPr/>
          <p:nvPr/>
        </p:nvSpPr>
        <p:spPr>
          <a:xfrm>
            <a:off x="7502751" y="5118681"/>
            <a:ext cx="457168" cy="293016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500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18" y="3503022"/>
            <a:ext cx="1875558" cy="161565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492439" y="3951610"/>
            <a:ext cx="2286051" cy="46166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МОИ</a:t>
            </a:r>
          </a:p>
          <a:p>
            <a:pPr algn="ctr"/>
            <a:r>
              <a:rPr lang="ru-RU" sz="11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ВОЗМОЖНОСТИ</a:t>
            </a:r>
            <a:endParaRPr lang="ru-RU" sz="11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655543">
            <a:off x="4519133" y="3490747"/>
            <a:ext cx="879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СЕМЬЯ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2190" y="1262555"/>
            <a:ext cx="359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139 308</a:t>
            </a:r>
            <a:endParaRPr lang="ru-RU" sz="3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5400000">
            <a:off x="4924101" y="3909245"/>
            <a:ext cx="98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КАРЬЕРА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 rot="18471564">
            <a:off x="3681717" y="3736300"/>
            <a:ext cx="879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СПОРТ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 rot="2726417">
            <a:off x="3389442" y="4449357"/>
            <a:ext cx="12968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ТВОРЧЕСТВО</a:t>
            </a:r>
            <a:endParaRPr lang="ru-RU" sz="105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 rot="20503976">
            <a:off x="4310583" y="4628157"/>
            <a:ext cx="12968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ДУХОВНОСТЬ</a:t>
            </a:r>
            <a:endParaRPr lang="ru-RU" sz="105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Стрелка вправо 63"/>
          <p:cNvSpPr/>
          <p:nvPr/>
        </p:nvSpPr>
        <p:spPr>
          <a:xfrm>
            <a:off x="2281411" y="2224783"/>
            <a:ext cx="412460" cy="30287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500"/>
          </a:p>
        </p:txBody>
      </p:sp>
      <p:sp>
        <p:nvSpPr>
          <p:cNvPr id="65" name="Стрелка вправо 64"/>
          <p:cNvSpPr/>
          <p:nvPr/>
        </p:nvSpPr>
        <p:spPr>
          <a:xfrm>
            <a:off x="4546553" y="2274015"/>
            <a:ext cx="412460" cy="30287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500"/>
          </a:p>
        </p:txBody>
      </p:sp>
      <p:sp>
        <p:nvSpPr>
          <p:cNvPr id="66" name="Стрелка вправо 65"/>
          <p:cNvSpPr/>
          <p:nvPr/>
        </p:nvSpPr>
        <p:spPr>
          <a:xfrm>
            <a:off x="6279677" y="2387232"/>
            <a:ext cx="412460" cy="30287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500"/>
          </a:p>
        </p:txBody>
      </p:sp>
      <p:sp>
        <p:nvSpPr>
          <p:cNvPr id="67" name="Стрелка вправо 66"/>
          <p:cNvSpPr/>
          <p:nvPr/>
        </p:nvSpPr>
        <p:spPr>
          <a:xfrm>
            <a:off x="7563412" y="2301716"/>
            <a:ext cx="412460" cy="30287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500"/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04" y="2156597"/>
            <a:ext cx="742123" cy="7421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955" y="1241043"/>
            <a:ext cx="5343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СОПРОВОЖДЕНИЕ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ИНКЛЮЗИВНОСТЬ</a:t>
            </a:r>
            <a:endParaRPr lang="ru-RU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555" y="6444625"/>
            <a:ext cx="11367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МАКСИМАЛЬНАЯ СОЦИАЛЬНАЯ АДАПТАЦИЯ ЛЮДЕЙ С ОГРАНИЧЕННЫМИ ВОЗМОЖНОСТЯМИ ЗДОРОВЬЯ</a:t>
            </a:r>
            <a:endParaRPr lang="ru-RU" sz="1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205697" y="1224784"/>
            <a:ext cx="6817440" cy="6893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8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1596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25938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Ас «АДРЕСНАЯ СОЦИАЛЬНАЯ ПОМОЩЬ»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414286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253721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72013"/>
            <a:ext cx="548797" cy="81102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200987" y="3010185"/>
            <a:ext cx="3390900" cy="3355975"/>
          </a:xfrm>
          <a:prstGeom prst="ellipse">
            <a:avLst/>
          </a:prstGeom>
          <a:solidFill>
            <a:srgbClr val="E8E1EB"/>
          </a:solidFill>
          <a:ln>
            <a:solidFill>
              <a:srgbClr val="E8E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412124" y="3809014"/>
            <a:ext cx="296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АС</a:t>
            </a:r>
          </a:p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«АСП»</a:t>
            </a:r>
            <a:endParaRPr lang="ru-RU" sz="48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90536" y="1906180"/>
            <a:ext cx="328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Меры социальной поддержки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893175" y="2905410"/>
            <a:ext cx="328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Социальное обслуживание населения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5708" y="6017166"/>
            <a:ext cx="328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Система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долговременного ухода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02700" y="5209397"/>
            <a:ext cx="328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Социальный контракт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63925" y="6172433"/>
            <a:ext cx="328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Реестр бедных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02700" y="4141199"/>
            <a:ext cx="328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Областной материнский капитал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29851" y="1209067"/>
            <a:ext cx="3537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Единая государственная информационная система социального обеспечения 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(ЕГИССО)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7157" y="1891697"/>
            <a:ext cx="328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Портал государственных услуг Тульской области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0854" y="2674302"/>
            <a:ext cx="328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Опека </a:t>
            </a:r>
            <a:b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и попечительство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90402" y="6515329"/>
            <a:ext cx="328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ГИС ЖКХ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5708" y="3589670"/>
            <a:ext cx="328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Семья и дети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77157" y="4255290"/>
            <a:ext cx="328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Кондуит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7157" y="4875676"/>
            <a:ext cx="3524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Организация </a:t>
            </a:r>
            <a:b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процесса </a:t>
            </a:r>
            <a:b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предоставления 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земельного участка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02" y="2691738"/>
            <a:ext cx="3992868" cy="3992868"/>
          </a:xfrm>
          <a:prstGeom prst="rect">
            <a:avLst/>
          </a:prstGeom>
        </p:spPr>
      </p:pic>
      <p:sp>
        <p:nvSpPr>
          <p:cNvPr id="58" name="Овал 57"/>
          <p:cNvSpPr/>
          <p:nvPr/>
        </p:nvSpPr>
        <p:spPr>
          <a:xfrm>
            <a:off x="8036310" y="1843692"/>
            <a:ext cx="754226" cy="709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8036310" y="2904202"/>
            <a:ext cx="754226" cy="709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8099245" y="3928224"/>
            <a:ext cx="754226" cy="709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8099245" y="4990125"/>
            <a:ext cx="754226" cy="709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8143589" y="6017166"/>
            <a:ext cx="754226" cy="709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5" name="Овал 64"/>
          <p:cNvSpPr/>
          <p:nvPr/>
        </p:nvSpPr>
        <p:spPr>
          <a:xfrm>
            <a:off x="6626523" y="1964553"/>
            <a:ext cx="754226" cy="709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3652738" y="1981989"/>
            <a:ext cx="754226" cy="709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2913289" y="2549328"/>
            <a:ext cx="754226" cy="709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2407488" y="3330066"/>
            <a:ext cx="754226" cy="709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2230274" y="4141199"/>
            <a:ext cx="754226" cy="709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2417217" y="5023799"/>
            <a:ext cx="754226" cy="709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2878819" y="5805580"/>
            <a:ext cx="754226" cy="709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3808449" y="5915861"/>
            <a:ext cx="637399" cy="605507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012973" y="3101259"/>
            <a:ext cx="197202" cy="1930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4584348" y="3498786"/>
            <a:ext cx="197202" cy="1930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4308363" y="3917383"/>
            <a:ext cx="197202" cy="1930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4200987" y="4424567"/>
            <a:ext cx="197202" cy="1930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4214922" y="4927261"/>
            <a:ext cx="197202" cy="1930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4412124" y="5466095"/>
            <a:ext cx="197202" cy="1930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4781550" y="5882930"/>
            <a:ext cx="197202" cy="1930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6905035" y="3396627"/>
            <a:ext cx="197202" cy="1930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7188947" y="3724308"/>
            <a:ext cx="197202" cy="1930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7400085" y="4264313"/>
            <a:ext cx="197202" cy="1930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7369929" y="4990125"/>
            <a:ext cx="197202" cy="1930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7067945" y="5627518"/>
            <a:ext cx="197202" cy="1930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>
            <a:endCxn id="12" idx="1"/>
          </p:cNvCxnSpPr>
          <p:nvPr/>
        </p:nvCxnSpPr>
        <p:spPr>
          <a:xfrm>
            <a:off x="4398189" y="2553441"/>
            <a:ext cx="643664" cy="57609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3667515" y="3065499"/>
            <a:ext cx="953905" cy="54845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68" idx="6"/>
          </p:cNvCxnSpPr>
          <p:nvPr/>
        </p:nvCxnSpPr>
        <p:spPr>
          <a:xfrm>
            <a:off x="3161714" y="3684941"/>
            <a:ext cx="1219241" cy="35667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69" idx="6"/>
          </p:cNvCxnSpPr>
          <p:nvPr/>
        </p:nvCxnSpPr>
        <p:spPr>
          <a:xfrm>
            <a:off x="2984500" y="4496074"/>
            <a:ext cx="1225560" cy="2763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3161714" y="5027562"/>
            <a:ext cx="1053208" cy="18183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V="1">
            <a:off x="3468811" y="5560943"/>
            <a:ext cx="995996" cy="32622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72" idx="6"/>
          </p:cNvCxnSpPr>
          <p:nvPr/>
        </p:nvCxnSpPr>
        <p:spPr>
          <a:xfrm flipV="1">
            <a:off x="4445848" y="5997343"/>
            <a:ext cx="433105" cy="22127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>
            <a:stCxn id="85" idx="6"/>
            <a:endCxn id="63" idx="2"/>
          </p:cNvCxnSpPr>
          <p:nvPr/>
        </p:nvCxnSpPr>
        <p:spPr>
          <a:xfrm flipV="1">
            <a:off x="7265147" y="5345000"/>
            <a:ext cx="834098" cy="37905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stCxn id="84" idx="7"/>
          </p:cNvCxnSpPr>
          <p:nvPr/>
        </p:nvCxnSpPr>
        <p:spPr>
          <a:xfrm flipV="1">
            <a:off x="7538251" y="4617642"/>
            <a:ext cx="671448" cy="40075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7597287" y="3613951"/>
            <a:ext cx="612412" cy="64134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>
            <a:endCxn id="58" idx="3"/>
          </p:cNvCxnSpPr>
          <p:nvPr/>
        </p:nvCxnSpPr>
        <p:spPr>
          <a:xfrm flipV="1">
            <a:off x="7322548" y="2449501"/>
            <a:ext cx="824216" cy="133616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>
            <a:endCxn id="65" idx="4"/>
          </p:cNvCxnSpPr>
          <p:nvPr/>
        </p:nvCxnSpPr>
        <p:spPr>
          <a:xfrm flipV="1">
            <a:off x="6988946" y="2674302"/>
            <a:ext cx="14690" cy="85272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8476358" y="5715358"/>
            <a:ext cx="0" cy="30180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8" t="34258" r="53995" b="41997"/>
          <a:stretch/>
        </p:blipFill>
        <p:spPr bwMode="auto">
          <a:xfrm>
            <a:off x="3782389" y="2045771"/>
            <a:ext cx="517199" cy="58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3" t="15984" r="42330" b="26447"/>
          <a:stretch/>
        </p:blipFill>
        <p:spPr bwMode="auto">
          <a:xfrm>
            <a:off x="3031474" y="2691738"/>
            <a:ext cx="517855" cy="44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Рисунок 10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t="8931" r="11026" b="9323"/>
          <a:stretch/>
        </p:blipFill>
        <p:spPr>
          <a:xfrm>
            <a:off x="2505591" y="3415881"/>
            <a:ext cx="577477" cy="518740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847" y="4228867"/>
            <a:ext cx="523520" cy="523520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56" y="5068328"/>
            <a:ext cx="620690" cy="62069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2" t="19452" r="46508" b="26108"/>
          <a:stretch/>
        </p:blipFill>
        <p:spPr bwMode="auto">
          <a:xfrm>
            <a:off x="3014272" y="5919723"/>
            <a:ext cx="454539" cy="51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7" t="21950" r="51627" b="48950"/>
          <a:stretch/>
        </p:blipFill>
        <p:spPr bwMode="auto">
          <a:xfrm>
            <a:off x="3808449" y="5915861"/>
            <a:ext cx="666325" cy="56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858585"/>
              </a:clrFrom>
              <a:clrTo>
                <a:srgbClr val="85858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3" t="33017" r="67014" b="41431"/>
          <a:stretch/>
        </p:blipFill>
        <p:spPr bwMode="auto">
          <a:xfrm>
            <a:off x="6778698" y="2101306"/>
            <a:ext cx="439103" cy="44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t="16044" r="36984" b="23358"/>
          <a:stretch/>
        </p:blipFill>
        <p:spPr bwMode="auto">
          <a:xfrm>
            <a:off x="8064909" y="1981989"/>
            <a:ext cx="725627" cy="50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412" y="2906160"/>
            <a:ext cx="750021" cy="750021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81" y="3960374"/>
            <a:ext cx="589834" cy="589834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24" y="5068328"/>
            <a:ext cx="544832" cy="544832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99" y="6076005"/>
            <a:ext cx="590754" cy="6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1596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25938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viii </a:t>
            </a: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МЕЖРЕГИОНАЛЬНЫЙ СЕМИНАР ОРГАНОВ ГОСУДАРСТВЕННОЙ ВЛАСТИ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414286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253721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72013"/>
            <a:ext cx="548797" cy="81102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" y="1166377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ТРЕНДЫ ЦИФРОВОЙ ТРАНСФОРМАЦИИ ОРГАНОВ ТРУДА, ЗАНЯТОСТИ И СОЦИАЛЬНОЙ ЗАЩИТЫ НАСЕЛЕНИЯ. СТРАТЕГИИ РАЗВИТИЯ, ПРОБЛЕМАТИКА И ПУТИ РЕШЕНИЯ.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/>
          <a:srcRect r="2591" b="12417"/>
          <a:stretch/>
        </p:blipFill>
        <p:spPr>
          <a:xfrm>
            <a:off x="177157" y="1812708"/>
            <a:ext cx="4309118" cy="254291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919" y="4446171"/>
            <a:ext cx="4204013" cy="23148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012" y="1803183"/>
            <a:ext cx="4264687" cy="253487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98244" y="4452649"/>
            <a:ext cx="36281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 ПРОХОДИЛ В ДИСТАНЦИОННОМ ФОРМАТЕ </a:t>
            </a:r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 СУТОК  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СПИКЕРЫ БЫЛИ  </a:t>
            </a:r>
            <a:b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 ЧАСОВ В ЭФИРЕ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248649" y="4541743"/>
            <a:ext cx="38290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ПРИНЯЛИ УЧАСТИЕ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БОЛЕЕ 1000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ПРЕДСТАВИТЕЛИ ОРГАНОВ ИСПОЛНИТЕЛЬНОЙ ВЛАСТИ ИЗ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43 СУБЪЕКТОВ РФ</a:t>
            </a:r>
            <a:endParaRPr lang="ru-RU" sz="2400" b="1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0624" y="2116511"/>
            <a:ext cx="2887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ТУЛА –</a:t>
            </a:r>
            <a:b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СТОЛИЦА</a:t>
            </a:r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20418" y="2116511"/>
            <a:ext cx="14061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IT</a:t>
            </a:r>
            <a:r>
              <a:rPr lang="ru-RU" sz="6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652475" y="3116308"/>
            <a:ext cx="2887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СОЦИАЛЬНОЙ ЗАЩИТЫ</a:t>
            </a:r>
            <a:endParaRPr lang="ru-RU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2476" y="1812708"/>
            <a:ext cx="3015356" cy="25429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"/>
            <a:ext cx="12192000" cy="90699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12896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ПЛАТФОРМА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254567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  <a:endParaRPr lang="ru-RU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179620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8728"/>
            <a:ext cx="548797" cy="811029"/>
          </a:xfrm>
          <a:prstGeom prst="rect">
            <a:avLst/>
          </a:prstGeom>
        </p:spPr>
      </p:pic>
      <p:sp>
        <p:nvSpPr>
          <p:cNvPr id="33" name="Овал 32"/>
          <p:cNvSpPr/>
          <p:nvPr/>
        </p:nvSpPr>
        <p:spPr>
          <a:xfrm>
            <a:off x="3088667" y="1206500"/>
            <a:ext cx="5458433" cy="51689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4621905" y="1778000"/>
            <a:ext cx="2286891" cy="23495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3554662" y="2079021"/>
            <a:ext cx="2286891" cy="2349500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664200" y="2079021"/>
            <a:ext cx="2286891" cy="23495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3707509" y="3422650"/>
            <a:ext cx="2286891" cy="2349500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778051" y="3342671"/>
            <a:ext cx="2286891" cy="23495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4621904" y="3733800"/>
            <a:ext cx="2286891" cy="2349500"/>
          </a:xfrm>
          <a:prstGeom prst="ellipse">
            <a:avLst/>
          </a:prstGeom>
          <a:solidFill>
            <a:srgbClr val="E9DB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4634608" y="2745771"/>
            <a:ext cx="2286891" cy="23495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>
            <a:stCxn id="3" idx="0"/>
          </p:cNvCxnSpPr>
          <p:nvPr/>
        </p:nvCxnSpPr>
        <p:spPr>
          <a:xfrm flipH="1">
            <a:off x="411983" y="1778000"/>
            <a:ext cx="53533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807645" y="2079021"/>
            <a:ext cx="51071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380011" y="2745771"/>
            <a:ext cx="33274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951091" y="4014595"/>
            <a:ext cx="3849835" cy="1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411983" y="5311390"/>
            <a:ext cx="35123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42" idx="4"/>
          </p:cNvCxnSpPr>
          <p:nvPr/>
        </p:nvCxnSpPr>
        <p:spPr>
          <a:xfrm>
            <a:off x="5765350" y="6083300"/>
            <a:ext cx="6058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11983" y="4015990"/>
            <a:ext cx="4222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-292101" y="3655876"/>
            <a:ext cx="372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СОЦИАЛЬНАЯ ЗАЩИТА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343899" y="3659655"/>
            <a:ext cx="372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ТРУД И ЗАНЯТОСТЬ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100423" y="5692171"/>
            <a:ext cx="372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ЗДРАВООХРАНЕНИЕ</a:t>
            </a:r>
            <a:endParaRPr lang="ru-RU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06502" y="1408668"/>
            <a:ext cx="372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ОБРАЗОВАНИЕ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168615" y="2385184"/>
            <a:ext cx="372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CCFF"/>
                </a:solidFill>
                <a:latin typeface="Arial Black" panose="020B0A04020102020204" pitchFamily="34" charset="0"/>
              </a:rPr>
              <a:t>ПЕНСИОННЫЙ ФОНД</a:t>
            </a:r>
            <a:endParaRPr lang="ru-RU" b="1" dirty="0">
              <a:solidFill>
                <a:srgbClr val="66CCFF"/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100422" y="1432690"/>
            <a:ext cx="3723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ФОНД СОЦИАЛЬНОГО СТРАХОВАНИЯ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7157" y="4910605"/>
            <a:ext cx="372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7C80"/>
                </a:solidFill>
                <a:latin typeface="Arial Black" panose="020B0A04020102020204" pitchFamily="34" charset="0"/>
              </a:rPr>
              <a:t>ФГИС ФРИ</a:t>
            </a:r>
            <a:endParaRPr lang="ru-RU" b="1" dirty="0">
              <a:solidFill>
                <a:srgbClr val="FF7C80"/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-20496" y="6369566"/>
            <a:ext cx="12014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БУДУЩЕЕ ЗА ПЛАТФОРМОЙ</a:t>
            </a:r>
            <a:endParaRPr lang="ru-RU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0" t="12423" r="42596" b="20816"/>
          <a:stretch/>
        </p:blipFill>
        <p:spPr bwMode="auto">
          <a:xfrm>
            <a:off x="4071089" y="2448684"/>
            <a:ext cx="627018" cy="63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34" y="4217814"/>
            <a:ext cx="690736" cy="690736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95" y="5244627"/>
            <a:ext cx="860115" cy="571976"/>
          </a:xfrm>
          <a:prstGeom prst="rect">
            <a:avLst/>
          </a:prstGeom>
        </p:spPr>
      </p:pic>
      <p:pic>
        <p:nvPicPr>
          <p:cNvPr id="6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4" t="28270" r="38935" b="35631"/>
          <a:stretch/>
        </p:blipFill>
        <p:spPr bwMode="auto">
          <a:xfrm>
            <a:off x="6921496" y="4333891"/>
            <a:ext cx="825953" cy="36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0" y="2315105"/>
            <a:ext cx="893922" cy="861331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t="3146" r="26040"/>
          <a:stretch/>
        </p:blipFill>
        <p:spPr>
          <a:xfrm>
            <a:off x="4952337" y="3059471"/>
            <a:ext cx="1626024" cy="168823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" t="17037" r="4156" b="17000"/>
          <a:stretch/>
        </p:blipFill>
        <p:spPr>
          <a:xfrm>
            <a:off x="5409667" y="1912950"/>
            <a:ext cx="622833" cy="4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1596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25938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ПРЕДОСТАВЛЕНИЕ УСЛУГ В ЭЛЕКТРОННОМ ВИДЕ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414286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  <a:endParaRPr lang="ru-RU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253721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72013"/>
            <a:ext cx="548797" cy="81102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7E1FDDD6-F01A-43D1-91F9-B14DC03AF623}"/>
              </a:ext>
            </a:extLst>
          </p:cNvPr>
          <p:cNvSpPr/>
          <p:nvPr/>
        </p:nvSpPr>
        <p:spPr>
          <a:xfrm>
            <a:off x="-109074" y="1283324"/>
            <a:ext cx="12192000" cy="707886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ИНФОРМАЦИОННАЯ СИСТЕМА  «АДРЕСНАЯ СОЦИАЛЬНАЯ ПОМОЩЬ» 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OpenSymbol" panose="05010000000000000000" pitchFamily="2" charset="0"/>
                <a:cs typeface="Arial" panose="020B0604020202020204" pitchFamily="34" charset="0"/>
              </a:rPr>
              <a:t> ОПЫТ ИСПОЛЬЗОВАНИЯ 20 ЛЕТ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  <a:ea typeface="OpenSymbol" panose="0501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7" t="70752" r="43122" b="25094"/>
          <a:stretch/>
        </p:blipFill>
        <p:spPr bwMode="auto">
          <a:xfrm>
            <a:off x="4244554" y="6045292"/>
            <a:ext cx="2960515" cy="58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7837371" y="2620858"/>
            <a:ext cx="4374639" cy="2657946"/>
            <a:chOff x="7818611" y="2269909"/>
            <a:chExt cx="3784329" cy="4063941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CA5DE0B3-6AC4-4A25-9F62-57625FCE9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73789" y="5599467"/>
              <a:ext cx="324966" cy="734383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="" xmlns:a16="http://schemas.microsoft.com/office/drawing/2014/main" id="{BB09F98F-4D74-43B6-BEDF-12A18B19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53214" y="3954376"/>
              <a:ext cx="330732" cy="747413"/>
            </a:xfrm>
            <a:prstGeom prst="rect">
              <a:avLst/>
            </a:prstGeom>
          </p:spPr>
        </p:pic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0DB5760B-BCC6-4DEB-AB24-F31BA3660018}"/>
                </a:ext>
              </a:extLst>
            </p:cNvPr>
            <p:cNvSpPr/>
            <p:nvPr/>
          </p:nvSpPr>
          <p:spPr>
            <a:xfrm>
              <a:off x="8193041" y="2269909"/>
              <a:ext cx="3409899" cy="89382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dirty="0" smtClean="0">
                  <a:solidFill>
                    <a:srgbClr val="081826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ПЕРСОНИФИЦИРОВАНЫЙ УЧЕТ ГРАЖДАН</a:t>
              </a:r>
              <a:endParaRPr lang="ru-RU" sz="1600" dirty="0">
                <a:solidFill>
                  <a:srgbClr val="081826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="" xmlns:a16="http://schemas.microsoft.com/office/drawing/2014/main" id="{6336D163-2408-4F5D-8F7A-F4B777A37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18611" y="2306668"/>
              <a:ext cx="324965" cy="7343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Рисунок 33">
              <a:extLst>
                <a:ext uri="{FF2B5EF4-FFF2-40B4-BE49-F238E27FC236}">
                  <a16:creationId xmlns="" xmlns:a16="http://schemas.microsoft.com/office/drawing/2014/main" id="{98502E2A-D703-4B0E-B7EF-177542332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49886" y="4743374"/>
              <a:ext cx="343153" cy="775485"/>
            </a:xfrm>
            <a:prstGeom prst="rect">
              <a:avLst/>
            </a:prstGeom>
          </p:spPr>
        </p:pic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0DB5760B-BCC6-4DEB-AB24-F31BA3660018}"/>
                </a:ext>
              </a:extLst>
            </p:cNvPr>
            <p:cNvSpPr/>
            <p:nvPr/>
          </p:nvSpPr>
          <p:spPr>
            <a:xfrm>
              <a:off x="8198755" y="3041049"/>
              <a:ext cx="3398471" cy="89382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dirty="0" smtClean="0">
                  <a:solidFill>
                    <a:srgbClr val="081826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ОТРАЖЕНИЕ ЖИЗНЕННЫХ СИТУАЦИЙ</a:t>
              </a:r>
              <a:endParaRPr lang="ru-RU" sz="1600" dirty="0">
                <a:solidFill>
                  <a:srgbClr val="081826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="" xmlns:a16="http://schemas.microsoft.com/office/drawing/2014/main" id="{0DB5760B-BCC6-4DEB-AB24-F31BA3660018}"/>
                </a:ext>
              </a:extLst>
            </p:cNvPr>
            <p:cNvSpPr/>
            <p:nvPr/>
          </p:nvSpPr>
          <p:spPr>
            <a:xfrm>
              <a:off x="8214736" y="3845156"/>
              <a:ext cx="3388204" cy="89382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dirty="0" smtClean="0">
                  <a:solidFill>
                    <a:srgbClr val="081826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ФОРМИРОВАНИЕ ЭЛЕКТРОННОГО ОБРАЗА СЕМЬИ</a:t>
              </a:r>
              <a:endParaRPr lang="ru-RU" sz="1600" dirty="0">
                <a:solidFill>
                  <a:srgbClr val="081826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="" xmlns:a16="http://schemas.microsoft.com/office/drawing/2014/main" id="{0DB5760B-BCC6-4DEB-AB24-F31BA3660018}"/>
                </a:ext>
              </a:extLst>
            </p:cNvPr>
            <p:cNvSpPr/>
            <p:nvPr/>
          </p:nvSpPr>
          <p:spPr>
            <a:xfrm>
              <a:off x="8214734" y="4940520"/>
              <a:ext cx="3388205" cy="51747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dirty="0" smtClean="0">
                  <a:solidFill>
                    <a:srgbClr val="081826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КЛИЕНТОЦЕНТРИЧНОСТЬ</a:t>
              </a:r>
              <a:endParaRPr lang="ru-RU" sz="1600" dirty="0">
                <a:solidFill>
                  <a:srgbClr val="081826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="" xmlns:a16="http://schemas.microsoft.com/office/drawing/2014/main" id="{0DB5760B-BCC6-4DEB-AB24-F31BA3660018}"/>
                </a:ext>
              </a:extLst>
            </p:cNvPr>
            <p:cNvSpPr/>
            <p:nvPr/>
          </p:nvSpPr>
          <p:spPr>
            <a:xfrm>
              <a:off x="8214734" y="5659539"/>
              <a:ext cx="3388205" cy="51747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dirty="0" smtClean="0">
                  <a:solidFill>
                    <a:srgbClr val="081826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ОМНИКАНАЛЬНОСТЬ</a:t>
              </a:r>
              <a:endParaRPr lang="ru-RU" sz="1600" dirty="0">
                <a:solidFill>
                  <a:srgbClr val="081826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="" xmlns:a16="http://schemas.microsoft.com/office/drawing/2014/main" id="{94166239-FE67-4AD3-B9D6-429D3D303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47603" y="3107437"/>
              <a:ext cx="308565" cy="697316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8488" y="2602455"/>
            <a:ext cx="3478637" cy="25737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1911028"/>
            <a:ext cx="3965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 Black" panose="020B0A04020102020204" pitchFamily="34" charset="0"/>
                <a:ea typeface="Roboto" panose="020B0604020202020204" charset="0"/>
              </a:rPr>
              <a:t>АВТОМАТИЗАЦИЯ 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Arial Black" panose="020B0A04020102020204" pitchFamily="34" charset="0"/>
                <a:ea typeface="Roboto" panose="020B0604020202020204" charset="0"/>
              </a:rPr>
              <a:t>(2000-2009)</a:t>
            </a:r>
            <a:endParaRPr lang="ru-RU" sz="1600" b="1" dirty="0">
              <a:solidFill>
                <a:srgbClr val="7030A0"/>
              </a:solidFill>
              <a:latin typeface="Arial Black" panose="020B0A04020102020204" pitchFamily="34" charset="0"/>
              <a:ea typeface="Roboto" panose="020B060402020202020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62088" y="4059638"/>
            <a:ext cx="3965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 Black" panose="020B0A04020102020204" pitchFamily="34" charset="0"/>
                <a:ea typeface="Roboto" panose="020B0604020202020204" charset="0"/>
              </a:rPr>
              <a:t>ЦИФРОВИЗАЦИЯ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Arial Black" panose="020B0A04020102020204" pitchFamily="34" charset="0"/>
                <a:ea typeface="Roboto" panose="020B0604020202020204" charset="0"/>
              </a:rPr>
              <a:t> (2010-2020)</a:t>
            </a:r>
            <a:endParaRPr lang="ru-RU" sz="1600" b="1" dirty="0">
              <a:solidFill>
                <a:srgbClr val="7030A0"/>
              </a:solidFill>
              <a:latin typeface="Arial Black" panose="020B0A04020102020204" pitchFamily="34" charset="0"/>
              <a:ea typeface="Roboto" panose="020B060402020202020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52853" y="1971513"/>
            <a:ext cx="48462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7030A0"/>
                </a:solidFill>
                <a:latin typeface="Arial Black" panose="020B0A04020102020204" pitchFamily="34" charset="0"/>
                <a:ea typeface="Roboto" panose="020B0604020202020204" charset="0"/>
              </a:rPr>
              <a:t>ЦИФРОВАЯ ТРАНСФОРМАЦИЯ </a:t>
            </a:r>
            <a:r>
              <a:rPr lang="ru-RU" sz="1600" b="1" dirty="0" smtClean="0">
                <a:solidFill>
                  <a:srgbClr val="7030A0"/>
                </a:solidFill>
                <a:latin typeface="Arial Black" panose="020B0A04020102020204" pitchFamily="34" charset="0"/>
                <a:ea typeface="Roboto" panose="020B0604020202020204" charset="0"/>
              </a:rPr>
              <a:t>(2021-…)</a:t>
            </a:r>
            <a:endParaRPr lang="ru-RU" sz="1600" b="1" dirty="0">
              <a:solidFill>
                <a:srgbClr val="7030A0"/>
              </a:solidFill>
              <a:latin typeface="Arial Black" panose="020B0A04020102020204" pitchFamily="34" charset="0"/>
              <a:ea typeface="Roboto" panose="020B060402020202020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5856" y="1950506"/>
            <a:ext cx="2375671" cy="201646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437" y="5278804"/>
            <a:ext cx="1655427" cy="1352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B7D1CF68-3DBB-4F0E-A770-FEE4676DCB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139830" y="5278803"/>
            <a:ext cx="1498823" cy="1498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6944" y="4783878"/>
            <a:ext cx="3935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АС «АДРЕСНАЯ СОЦИАЛЬНАЯ ПОМОЩЬ»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7" t="38970" r="43169" b="56875"/>
          <a:stretch/>
        </p:blipFill>
        <p:spPr bwMode="auto">
          <a:xfrm>
            <a:off x="4284541" y="5491764"/>
            <a:ext cx="2920528" cy="58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3849981" y="2049046"/>
            <a:ext cx="1" cy="467181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7684161" y="2009611"/>
            <a:ext cx="1" cy="467181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61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1596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25938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ПОДАЧА ЗАЯВЛЕНИЯ В ЭЛЕКТРОННОМ ВИДЕ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414286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  <a:endParaRPr lang="ru-RU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253721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72013"/>
            <a:ext cx="548797" cy="8110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7398" y="2612560"/>
            <a:ext cx="19709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2020</a:t>
            </a:r>
            <a:r>
              <a:rPr lang="ru-RU" sz="4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endParaRPr lang="ru-RU" sz="40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ГОД</a:t>
            </a:r>
            <a:endParaRPr lang="ru-RU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6924" y="2680659"/>
            <a:ext cx="779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479 757</a:t>
            </a:r>
          </a:p>
        </p:txBody>
      </p:sp>
      <p:sp>
        <p:nvSpPr>
          <p:cNvPr id="4" name="Нашивка 3"/>
          <p:cNvSpPr/>
          <p:nvPr/>
        </p:nvSpPr>
        <p:spPr>
          <a:xfrm>
            <a:off x="5611017" y="1778565"/>
            <a:ext cx="271761" cy="31377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82091" y="5467151"/>
            <a:ext cx="1619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70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УСЛУГ</a:t>
            </a:r>
            <a:endParaRPr lang="ru-RU" sz="1400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6925" y="5458423"/>
            <a:ext cx="77954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21</a:t>
            </a:r>
          </a:p>
          <a:p>
            <a:r>
              <a:rPr lang="ru-RU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СОЦИАЛЬНО-ЗНАЧИМАЯ</a:t>
            </a:r>
          </a:p>
          <a:p>
            <a:r>
              <a:rPr lang="ru-RU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 УСЛУГА</a:t>
            </a:r>
            <a:endParaRPr lang="ru-RU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17756" y="4950592"/>
            <a:ext cx="3205113" cy="1754326"/>
          </a:xfrm>
          <a:prstGeom prst="rect">
            <a:avLst/>
          </a:prstGeom>
          <a:solidFill>
            <a:srgbClr val="E2E5F2"/>
          </a:solidFill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7030A0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ДЕЙСТВИЕ ПРИНЦИПА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ЭКСТЕРИТОРИАЛЬНОСТИ </a:t>
            </a:r>
            <a:br>
              <a:rPr lang="ru-RU" b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НА ВСЕЙ ТЕРРИТОРИИ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ТУЛЬСКОЙ ОБЛАСТИ</a:t>
            </a:r>
          </a:p>
          <a:p>
            <a:pPr algn="ctr"/>
            <a:endParaRPr lang="ru-RU" b="1" dirty="0">
              <a:solidFill>
                <a:srgbClr val="7030A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110" y="1252434"/>
            <a:ext cx="3253881" cy="34530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3" y="4418042"/>
            <a:ext cx="2955571" cy="24623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33242" y="1626186"/>
            <a:ext cx="1970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2019</a:t>
            </a:r>
            <a:endParaRPr lang="ru-RU" sz="32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ГОД</a:t>
            </a:r>
            <a:endParaRPr lang="ru-RU" sz="1600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5405243" y="2772481"/>
            <a:ext cx="271761" cy="31377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86930" y="3659000"/>
            <a:ext cx="19709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2021</a:t>
            </a:r>
            <a:r>
              <a:rPr lang="ru-RU" sz="4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ru-RU" sz="40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ГОД</a:t>
            </a:r>
            <a:endParaRPr lang="ru-RU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5405244" y="1778565"/>
            <a:ext cx="271761" cy="31377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>
            <a:off x="5643511" y="2772481"/>
            <a:ext cx="271761" cy="31377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86926" y="1626186"/>
            <a:ext cx="779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445 634</a:t>
            </a:r>
          </a:p>
        </p:txBody>
      </p:sp>
      <p:sp>
        <p:nvSpPr>
          <p:cNvPr id="30" name="Нашивка 29"/>
          <p:cNvSpPr/>
          <p:nvPr/>
        </p:nvSpPr>
        <p:spPr>
          <a:xfrm>
            <a:off x="5643510" y="3853519"/>
            <a:ext cx="271761" cy="31377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86923" y="3760116"/>
            <a:ext cx="7795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285 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355</a:t>
            </a:r>
          </a:p>
          <a:p>
            <a:endParaRPr lang="ru-RU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5180618" y="1786462"/>
            <a:ext cx="271761" cy="31377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>
            <a:off x="5180617" y="2772481"/>
            <a:ext cx="271761" cy="31377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5432618" y="3853519"/>
            <a:ext cx="271761" cy="31377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5180616" y="3864044"/>
            <a:ext cx="271761" cy="313772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6740" y="3649119"/>
            <a:ext cx="1624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7 МЕСЯЦЕВ</a:t>
            </a:r>
            <a:endParaRPr lang="ru-RU" sz="1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7157" y="1643064"/>
            <a:ext cx="3289583" cy="2862948"/>
          </a:xfrm>
          <a:prstGeom prst="rect">
            <a:avLst/>
          </a:prstGeom>
          <a:solidFill>
            <a:srgbClr val="E2E5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77157" y="1990401"/>
            <a:ext cx="2674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Arial Black" panose="020B0A04020102020204" pitchFamily="34" charset="0"/>
              </a:rPr>
              <a:t>КОЛИЧЕСТВО ЗАЯВЛЕНИЙ, ПРИНЯТЫХ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Arial Black" panose="020B0A04020102020204" pitchFamily="34" charset="0"/>
              </a:rPr>
              <a:t>В ЭЛЕКТРОННОМ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Arial Black" panose="020B0A04020102020204" pitchFamily="34" charset="0"/>
              </a:rPr>
              <a:t>ВИДЕ</a:t>
            </a:r>
          </a:p>
          <a:p>
            <a:endParaRPr lang="ru-RU" dirty="0"/>
          </a:p>
        </p:txBody>
      </p:sp>
      <p:sp>
        <p:nvSpPr>
          <p:cNvPr id="20" name="Нашивка 19"/>
          <p:cNvSpPr/>
          <p:nvPr/>
        </p:nvSpPr>
        <p:spPr>
          <a:xfrm>
            <a:off x="2709857" y="2544398"/>
            <a:ext cx="339365" cy="710645"/>
          </a:xfrm>
          <a:prstGeom prst="chevr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Нашивка 36"/>
          <p:cNvSpPr/>
          <p:nvPr/>
        </p:nvSpPr>
        <p:spPr>
          <a:xfrm>
            <a:off x="2917247" y="2544399"/>
            <a:ext cx="339365" cy="710645"/>
          </a:xfrm>
          <a:prstGeom prst="chevr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Нашивка 37"/>
          <p:cNvSpPr/>
          <p:nvPr/>
        </p:nvSpPr>
        <p:spPr>
          <a:xfrm>
            <a:off x="3107969" y="2544399"/>
            <a:ext cx="339365" cy="710645"/>
          </a:xfrm>
          <a:prstGeom prst="chevr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90894" y="4948242"/>
            <a:ext cx="5143355" cy="369332"/>
          </a:xfrm>
          <a:prstGeom prst="rect">
            <a:avLst/>
          </a:prstGeom>
          <a:solidFill>
            <a:srgbClr val="E2E5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ПЕРЕВЕДЕНО В ЭЛЕКТРОННЫЙ ВИД</a:t>
            </a:r>
            <a:endParaRPr lang="ru-RU" b="1" dirty="0">
              <a:solidFill>
                <a:srgbClr val="7030A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1" name="Стрелка вправо с вырезом 40"/>
          <p:cNvSpPr/>
          <p:nvPr/>
        </p:nvSpPr>
        <p:spPr>
          <a:xfrm>
            <a:off x="5069820" y="5589396"/>
            <a:ext cx="806310" cy="509047"/>
          </a:xfrm>
          <a:prstGeom prst="notched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68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1596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25938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Перевод услуг в электронный вид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414286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  <a:endParaRPr lang="ru-RU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253721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72013"/>
            <a:ext cx="548797" cy="81102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t="12436" r="42222" b="20463"/>
          <a:stretch/>
        </p:blipFill>
        <p:spPr bwMode="auto">
          <a:xfrm>
            <a:off x="493766" y="5070295"/>
            <a:ext cx="1514851" cy="145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646" y="1262097"/>
            <a:ext cx="671035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НЕ ТРЕБУЮТ ОЧНОГО ПОСЕЩЕНИЯ</a:t>
            </a:r>
            <a:endParaRPr lang="ru-RU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04595" y="1262095"/>
            <a:ext cx="4110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МЕЖВЕДОМСТВЕННОЕ ВЗАИМОДЕЙСТВИЕ</a:t>
            </a:r>
            <a:endParaRPr lang="ru-RU" sz="1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8680885" y="2745914"/>
            <a:ext cx="2116812" cy="2144992"/>
          </a:xfrm>
          <a:prstGeom prst="ellipse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6147" y="4997310"/>
            <a:ext cx="469185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82%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ПОЛЬЗОВАТЕЛЕЙ ОБРАТИЛИСЬ </a:t>
            </a:r>
            <a:br>
              <a:rPr lang="ru-RU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ЗА ПОЛУЧЕНИЕМ УСЛУГ ЧЕРЕЗ ПОРТАЛ </a:t>
            </a:r>
            <a:r>
              <a:rPr lang="ru-RU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ГОСУСЛУГИ71</a:t>
            </a:r>
            <a:endParaRPr lang="ru-RU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8518345" y="5340981"/>
            <a:ext cx="986313" cy="96288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9832141" y="5316085"/>
            <a:ext cx="986313" cy="96288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7633812" y="4285770"/>
            <a:ext cx="986313" cy="9628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10891828" y="4244491"/>
            <a:ext cx="986313" cy="9628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7311438" y="3167951"/>
            <a:ext cx="986313" cy="9628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7804593" y="1850610"/>
            <a:ext cx="986313" cy="9628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11013386" y="3030920"/>
            <a:ext cx="986313" cy="9628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10595601" y="1698648"/>
            <a:ext cx="986313" cy="9628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9294436" y="1563520"/>
            <a:ext cx="986313" cy="9628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44" tIns="48371" rIns="96744" bIns="48371" rtlCol="0" anchor="ctr"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80933" y="5894962"/>
            <a:ext cx="1001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ЦЗН ТО</a:t>
            </a:r>
            <a:endParaRPr lang="ru-RU" sz="1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870803" y="5872983"/>
            <a:ext cx="1001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МИН</a:t>
            </a:r>
          </a:p>
          <a:p>
            <a:pPr algn="ctr"/>
            <a:r>
              <a:rPr lang="ru-RU" sz="11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ЗДРАВ ТО</a:t>
            </a:r>
            <a:endParaRPr lang="ru-RU" sz="11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915798" y="4643293"/>
            <a:ext cx="10839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РОСРЕЕСТР</a:t>
            </a:r>
            <a:endParaRPr lang="ru-RU" sz="105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931938" y="4838240"/>
            <a:ext cx="1001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2021</a:t>
            </a:r>
            <a:endParaRPr lang="ru-RU" sz="16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587660" y="4699740"/>
            <a:ext cx="1083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ФССП</a:t>
            </a:r>
            <a:endParaRPr lang="ru-RU" sz="11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26250" y="4928658"/>
            <a:ext cx="1001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2021</a:t>
            </a:r>
            <a:endParaRPr lang="ru-RU" sz="16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62644" y="3713132"/>
            <a:ext cx="1083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ФСС</a:t>
            </a:r>
            <a:endParaRPr lang="ru-RU" sz="11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804593" y="2384036"/>
            <a:ext cx="1083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ПФР</a:t>
            </a:r>
            <a:endParaRPr lang="ru-RU" sz="11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260727" y="2091314"/>
            <a:ext cx="1083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МВД</a:t>
            </a:r>
            <a:endParaRPr lang="ru-RU" sz="11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595601" y="2254634"/>
            <a:ext cx="1083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ФНС</a:t>
            </a:r>
            <a:endParaRPr lang="ru-RU" sz="11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828094" y="3535422"/>
            <a:ext cx="1486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ЕГР ЗАГС</a:t>
            </a:r>
            <a:endParaRPr lang="ru-RU" sz="11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763190" y="3149459"/>
            <a:ext cx="1952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АС «АСП»</a:t>
            </a:r>
            <a:endParaRPr lang="ru-RU" sz="3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0" t="14335" r="46404" b="45540"/>
          <a:stretch/>
        </p:blipFill>
        <p:spPr bwMode="auto">
          <a:xfrm>
            <a:off x="7511495" y="3203558"/>
            <a:ext cx="586195" cy="46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0" t="12423" r="42596" b="20816"/>
          <a:stretch/>
        </p:blipFill>
        <p:spPr bwMode="auto">
          <a:xfrm>
            <a:off x="8129611" y="1935291"/>
            <a:ext cx="420735" cy="42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3" t="22921" r="41899" b="36383"/>
          <a:stretch/>
        </p:blipFill>
        <p:spPr bwMode="auto">
          <a:xfrm>
            <a:off x="9428479" y="1686634"/>
            <a:ext cx="748395" cy="44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3265" r="41591" b="22098"/>
          <a:stretch/>
        </p:blipFill>
        <p:spPr bwMode="auto">
          <a:xfrm>
            <a:off x="10867506" y="1746638"/>
            <a:ext cx="492475" cy="46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982" y="3071203"/>
            <a:ext cx="535864" cy="535864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551" y="4202796"/>
            <a:ext cx="536321" cy="468969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78" y="5424593"/>
            <a:ext cx="860115" cy="571976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4" t="28270" r="38935" b="35631"/>
          <a:stretch/>
        </p:blipFill>
        <p:spPr bwMode="auto">
          <a:xfrm>
            <a:off x="8598524" y="5480136"/>
            <a:ext cx="825953" cy="36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Прямая со стрелкой 73"/>
          <p:cNvCxnSpPr/>
          <p:nvPr/>
        </p:nvCxnSpPr>
        <p:spPr>
          <a:xfrm flipV="1">
            <a:off x="8346545" y="3649395"/>
            <a:ext cx="314812" cy="12905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V="1">
            <a:off x="8496679" y="4285770"/>
            <a:ext cx="294227" cy="128036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V="1">
            <a:off x="9114958" y="4889499"/>
            <a:ext cx="239701" cy="41687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flipH="1" flipV="1">
            <a:off x="10763693" y="4202796"/>
            <a:ext cx="249693" cy="14699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 flipH="1" flipV="1">
            <a:off x="10220326" y="5021697"/>
            <a:ext cx="212823" cy="37936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 flipH="1">
            <a:off x="10763694" y="3543018"/>
            <a:ext cx="249692" cy="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 flipH="1">
            <a:off x="10470755" y="2661537"/>
            <a:ext cx="292940" cy="314963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>
            <a:off x="8680885" y="2735750"/>
            <a:ext cx="318555" cy="256607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>
            <a:stCxn id="56" idx="4"/>
            <a:endCxn id="44" idx="0"/>
          </p:cNvCxnSpPr>
          <p:nvPr/>
        </p:nvCxnSpPr>
        <p:spPr>
          <a:xfrm flipH="1">
            <a:off x="9739291" y="2526409"/>
            <a:ext cx="48302" cy="219505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t="12424" r="43541" b="20204"/>
          <a:stretch/>
        </p:blipFill>
        <p:spPr bwMode="auto">
          <a:xfrm>
            <a:off x="7943809" y="4349788"/>
            <a:ext cx="366318" cy="39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748506"/>
              </p:ext>
            </p:extLst>
          </p:nvPr>
        </p:nvGraphicFramePr>
        <p:xfrm>
          <a:off x="218547" y="1720198"/>
          <a:ext cx="6664853" cy="3054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2453"/>
                <a:gridCol w="2286095"/>
                <a:gridCol w="2946305"/>
              </a:tblGrid>
              <a:tr h="5133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ГОД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КОЛИЧЕСТВО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УСЛУГ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КОЛИЧЕСТВО ОБРАЩЕНИЙ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63416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2019</a:t>
                      </a:r>
                      <a:endParaRPr lang="ru-RU" sz="28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0</a:t>
                      </a:r>
                      <a:endParaRPr lang="ru-RU" sz="28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0</a:t>
                      </a:r>
                      <a:endParaRPr lang="ru-RU" sz="28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63416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2020</a:t>
                      </a:r>
                      <a:endParaRPr lang="ru-RU" sz="2800" dirty="0">
                        <a:solidFill>
                          <a:srgbClr val="00B05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3</a:t>
                      </a:r>
                      <a:endParaRPr lang="ru-RU" sz="2800" dirty="0">
                        <a:solidFill>
                          <a:srgbClr val="00B05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118 482</a:t>
                      </a:r>
                      <a:endParaRPr lang="ru-RU" sz="2800" dirty="0">
                        <a:solidFill>
                          <a:srgbClr val="00B05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63416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 Black" panose="020B0A04020102020204" pitchFamily="34" charset="0"/>
                        </a:rPr>
                        <a:t>2021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 Black" panose="020B0A04020102020204" pitchFamily="34" charset="0"/>
                        </a:rPr>
                        <a:t>6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 Black" panose="020B0A04020102020204" pitchFamily="34" charset="0"/>
                        </a:rPr>
                        <a:t>160 980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63416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2023</a:t>
                      </a:r>
                      <a:endParaRPr lang="ru-RU" sz="28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20</a:t>
                      </a:r>
                      <a:endParaRPr lang="ru-RU" sz="28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242</a:t>
                      </a:r>
                      <a:r>
                        <a:rPr lang="ru-RU" sz="2800" baseline="0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 587</a:t>
                      </a:r>
                      <a:endParaRPr lang="ru-RU" sz="28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0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1596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25938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ЗАПРОСЫ ДЛЯ ОПРЕДЕЛЕНИЯ ПРАВА НА ВЫПЛАТУ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414286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  <a:endParaRPr lang="ru-RU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253721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72013"/>
            <a:ext cx="548797" cy="8110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1552" y="1396412"/>
            <a:ext cx="214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2021</a:t>
            </a:r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год</a:t>
            </a:r>
            <a:endParaRPr lang="ru-RU" sz="3200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1904" y="1295908"/>
            <a:ext cx="8625733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</a:rPr>
              <a:t>РЕАЛИЗОВАНО</a:t>
            </a:r>
            <a:r>
              <a:rPr lang="ru-RU" sz="2400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</a:rPr>
              <a:t>АВТОМАТИЧЕСКОЕ</a:t>
            </a:r>
            <a:r>
              <a:rPr lang="ru-RU" sz="2400" dirty="0" smtClean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</a:rPr>
              <a:t> НАПРАВЛЕНИЕ</a:t>
            </a:r>
            <a:r>
              <a:rPr lang="ru-RU" sz="2400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</a:rPr>
              <a:t>ЗАПРОСОВ</a:t>
            </a:r>
            <a:r>
              <a:rPr lang="ru-RU" sz="2400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 ПО ВСЕМ ВИДАМ СВЕДЕНИЙ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ЕЖЕМЕСЯЧНАЯ ВЫПЛАТА </a:t>
            </a:r>
            <a:r>
              <a:rPr lang="ru-RU" sz="1600" b="1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НА РЕБЕНКА </a:t>
            </a:r>
            <a:r>
              <a:rPr lang="ru-RU" sz="16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 В </a:t>
            </a:r>
            <a:r>
              <a:rPr lang="ru-RU" sz="1600" b="1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ВОЗРАСТЕ ОТ 3 ДО 7 ЛЕТ ВКЛЮЧИТЕЛЬНО</a:t>
            </a:r>
          </a:p>
          <a:p>
            <a:endParaRPr lang="ru-RU" sz="1050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856" y="1166377"/>
            <a:ext cx="1675144" cy="154705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3" t="40273" r="50000" b="36183"/>
          <a:stretch/>
        </p:blipFill>
        <p:spPr bwMode="auto">
          <a:xfrm>
            <a:off x="400431" y="2048483"/>
            <a:ext cx="1590408" cy="119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566091" y="2358590"/>
            <a:ext cx="8384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ТИРАЖИРОВАНИЕ МЕХАНИЗМА </a:t>
            </a:r>
            <a:br>
              <a:rPr lang="ru-RU" sz="36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НА ДРУГИЕ УСЛУГИ</a:t>
            </a:r>
            <a:endParaRPr lang="ru-RU" sz="1200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7157" y="4056025"/>
            <a:ext cx="8756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ОСУЩЕСТВЛЯЕТСЯ ВЫГРУЗКА ДАННЫХ ПО СМЭВ</a:t>
            </a:r>
            <a:endParaRPr lang="ru-RU" sz="2400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891" y="4788265"/>
            <a:ext cx="9022862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3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1596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25938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ИНФОРМИРОВАНИЕ ГРАЖДАН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414286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07</a:t>
            </a:r>
            <a:endParaRPr lang="ru-RU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253721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72013"/>
            <a:ext cx="548797" cy="8110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250" y="1304925"/>
            <a:ext cx="5891675" cy="32371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542" r="23542" b="41369"/>
          <a:stretch/>
        </p:blipFill>
        <p:spPr bwMode="auto">
          <a:xfrm>
            <a:off x="257176" y="1400176"/>
            <a:ext cx="56568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250" y="3733026"/>
            <a:ext cx="5656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ПОРТАЛ ГОСУСЛУГИ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hlinkClick r:id="rId4"/>
              </a:rPr>
              <a:t>https</a:t>
            </a:r>
            <a:r>
              <a:rPr lang="en-US" b="1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hlinkClick r:id="rId4"/>
              </a:rPr>
              <a:t>://</a:t>
            </a:r>
            <a:r>
              <a:rPr lang="en-US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hlinkClick r:id="rId4"/>
              </a:rPr>
              <a:t>www.gosuslugi.ru/342759/1/info</a:t>
            </a:r>
            <a:endParaRPr lang="ru-RU" b="1" dirty="0" smtClean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20275" y="1304925"/>
            <a:ext cx="5891675" cy="53244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348896" y="5623440"/>
            <a:ext cx="5656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Roboto" panose="020B0604020202020204" charset="0"/>
                <a:ea typeface="Roboto" panose="020B0604020202020204" charset="0"/>
              </a:rPr>
              <a:t>НАВИГАТОР СОЦИАЛЬНЫХ УСЛУГ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https://</a:t>
            </a:r>
            <a:r>
              <a:rPr lang="en-US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tulauszn.tularegion.ru/</a:t>
            </a:r>
            <a:r>
              <a:rPr lang="ru-RU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</a:br>
            <a:r>
              <a:rPr lang="en-US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navigator-</a:t>
            </a:r>
            <a:r>
              <a:rPr lang="en-US" b="1" dirty="0" err="1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sotsialnykh</a:t>
            </a:r>
            <a:r>
              <a:rPr lang="en-US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-</a:t>
            </a:r>
            <a:r>
              <a:rPr lang="en-US" b="1" dirty="0" err="1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uslug</a:t>
            </a:r>
            <a:r>
              <a:rPr lang="en-US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-/</a:t>
            </a:r>
            <a:endParaRPr lang="ru-RU" b="1" dirty="0" smtClean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13228" r="28958" b="13228"/>
          <a:stretch/>
        </p:blipFill>
        <p:spPr bwMode="auto">
          <a:xfrm>
            <a:off x="6700146" y="1400176"/>
            <a:ext cx="4665834" cy="421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84" y="4469316"/>
            <a:ext cx="3190875" cy="217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1596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25938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ВНЕДРЕНИЕ ПРОЕКТА «КОНДУИТ»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414286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08</a:t>
            </a:r>
            <a:endParaRPr lang="ru-RU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253721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72013"/>
            <a:ext cx="548797" cy="8110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18382" y="2118153"/>
            <a:ext cx="4973240" cy="110799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актуальной информации о занятости каждого социального работника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1" y="2179213"/>
            <a:ext cx="903863" cy="9038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25374" y="3650998"/>
            <a:ext cx="4945947" cy="7797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Оптимальное распределение нагрузки на социальных работников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3" y="3689811"/>
            <a:ext cx="532747" cy="9240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84773" y="5009554"/>
            <a:ext cx="4986548" cy="110799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 фактически затрачиваемого </a:t>
            </a:r>
            <a:b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времени на оказание услуг </a:t>
            </a:r>
            <a:b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количества получателей услуг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8" y="5350057"/>
            <a:ext cx="834669" cy="83466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394366"/>
            <a:ext cx="12192000" cy="5386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9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РАБОТАЕТ</a:t>
            </a:r>
            <a:r>
              <a:rPr lang="ru-RU" sz="21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1900" dirty="0">
                <a:solidFill>
                  <a:srgbClr val="7030A0"/>
                </a:solidFill>
                <a:latin typeface="Arial Black" panose="020B0A04020102020204" pitchFamily="34" charset="0"/>
              </a:rPr>
              <a:t>С </a:t>
            </a:r>
            <a:r>
              <a:rPr lang="ru-RU" sz="1900" u="sng" dirty="0">
                <a:solidFill>
                  <a:srgbClr val="7030A0"/>
                </a:solidFill>
                <a:latin typeface="Arial Black" panose="020B0A04020102020204" pitchFamily="34" charset="0"/>
              </a:rPr>
              <a:t>ЯНВАРЯ 2021</a:t>
            </a:r>
            <a:r>
              <a:rPr lang="ru-RU" sz="1900" dirty="0">
                <a:solidFill>
                  <a:srgbClr val="7030A0"/>
                </a:solidFill>
                <a:latin typeface="Arial Black" panose="020B0A04020102020204" pitchFamily="34" charset="0"/>
              </a:rPr>
              <a:t> ГОДА </a:t>
            </a:r>
            <a:r>
              <a:rPr lang="ru-RU" sz="2700" dirty="0">
                <a:solidFill>
                  <a:srgbClr val="7030A0"/>
                </a:solidFill>
                <a:latin typeface="Arial Black" panose="020B0A04020102020204" pitchFamily="34" charset="0"/>
              </a:rPr>
              <a:t>в</a:t>
            </a:r>
            <a:r>
              <a:rPr lang="ru-RU" sz="1900" dirty="0">
                <a:solidFill>
                  <a:srgbClr val="7030A0"/>
                </a:solidFill>
                <a:latin typeface="Arial Black" panose="020B0A04020102020204" pitchFamily="34" charset="0"/>
              </a:rPr>
              <a:t> ПИЛОТНОМ </a:t>
            </a:r>
            <a:r>
              <a:rPr lang="ru-RU" sz="19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РЕЖИМЕ</a:t>
            </a:r>
            <a:endParaRPr lang="ru-RU" sz="19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17879" y="2233216"/>
            <a:ext cx="5273013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ПРЕИМУЩЕСТВА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МОДЕРНИЗАЦИИ:</a:t>
            </a:r>
            <a:endParaRPr lang="ru-RU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" b="8519"/>
          <a:stretch/>
        </p:blipFill>
        <p:spPr>
          <a:xfrm>
            <a:off x="6979277" y="2118153"/>
            <a:ext cx="986733" cy="102964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74019" y="3525525"/>
            <a:ext cx="4883527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Оперативная сверка фактического </a:t>
            </a:r>
            <a:b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оказания услуг с плановым количеством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74018" y="4783852"/>
            <a:ext cx="4883527" cy="779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Исключение случайного пропуска оказания услуги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2"/>
          <a:stretch/>
        </p:blipFill>
        <p:spPr>
          <a:xfrm>
            <a:off x="6536137" y="3728347"/>
            <a:ext cx="614476" cy="70235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2"/>
          <a:stretch/>
        </p:blipFill>
        <p:spPr>
          <a:xfrm>
            <a:off x="6536137" y="4851200"/>
            <a:ext cx="614476" cy="70235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2"/>
          <a:stretch/>
        </p:blipFill>
        <p:spPr>
          <a:xfrm>
            <a:off x="6524694" y="5833551"/>
            <a:ext cx="614476" cy="70235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174018" y="5828277"/>
            <a:ext cx="4883528" cy="769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Геолокация</a:t>
            </a:r>
            <a:r>
              <a:rPr lang="ru-RU" sz="2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социального работника</a:t>
            </a:r>
            <a:r>
              <a:rPr lang="en-US" sz="2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Real-time</a:t>
            </a:r>
            <a:r>
              <a:rPr lang="ru-RU" sz="2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83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1596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25938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РАЗРАБОТКА И ПИЛОТИРОВАНИЕ СУПЕРСЕРВИСА «РОЖДЕНИЕ РЕБЕНКА»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414286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09</a:t>
            </a:r>
            <a:endParaRPr lang="ru-RU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253721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72013"/>
            <a:ext cx="548797" cy="8110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375" y="1495425"/>
            <a:ext cx="1122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ПРЕДСТАВЛЯЕТ СОБОЙ НАБОР ФЕДЕРАЛЬНЫХ, РЕГИОНАЛЬНЫХ </a:t>
            </a:r>
            <a:br>
              <a:rPr lang="ru-RU" sz="2400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И МУНИЦИПАЛЬНЫХ УСЛУГ, СВЯЗАННЫХ С ЖИЗНЕННОЙ СИТУАЦИЕЙ</a:t>
            </a:r>
            <a:endParaRPr lang="ru-RU" sz="2400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157" y="2460336"/>
            <a:ext cx="1173762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</a:rPr>
              <a:t>СОКРАЩЕНИЕ ВРЕМЕНИ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ПРИ ОФОРМЛЕНИИ ДОКУМЕНТОВ НОВОРОЖДЕННОГО И ПОЛУЧЕНИЯ СОЦИАЛЬНЫХ ПОСОБИЙ, СВЯЗАНЫХ С ФАКТОМ </a:t>
            </a:r>
            <a:r>
              <a:rPr lang="ru-RU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БЕРЕМЕННОСТИ И РОЖДЕНИЯ</a:t>
            </a:r>
            <a:endParaRPr lang="ru-RU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157" y="3581400"/>
            <a:ext cx="565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ФЕДЕРАЛЬНЫЕ УСЛУГИ: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261226" y="3581400"/>
            <a:ext cx="565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РЕГИОНАЛЬНЫЕ УСЛУГИ: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7156" y="3923615"/>
            <a:ext cx="45662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  <a:latin typeface="Arial Black" panose="020B0A04020102020204" pitchFamily="34" charset="0"/>
                <a:ea typeface="Roboto" panose="020B0604020202020204" charset="0"/>
              </a:rPr>
              <a:t>ПОЛУЧЕНИЕ</a:t>
            </a:r>
            <a:r>
              <a:rPr lang="ru-RU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: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СВИДЕТЕЛЬСТВО О РОЖДЕНИИ РЕБЕНКА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СНИЛС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ПОЛИС ОМС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ИНН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СЕРТИФИКАТ  НА МАТЕРИНСКИЙ КАПИТАЛ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РЕГИСТРАЦИЯ ПО МЕСТУ ЖИТЕЛЬСТВА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ПОСОБИЕ ПО БЕРЕМЕННОСТИ И РОДАМ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ПОСОБИЕ ПО УХОДУ ЗА РЕБЕНКОМ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ПРИКРЕПЛЕНИЕ К МЕД.ОРГАНИЗАЦИИ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381" y="4227731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8731" y="4521200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2381" y="4814240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011" y="5091331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011" y="5323998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011" y="5617803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4011" y="5885658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4011" y="6111948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4011" y="6425985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982691" y="3935630"/>
            <a:ext cx="528319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  <a:latin typeface="Arial Black" panose="020B0A04020102020204" pitchFamily="34" charset="0"/>
                <a:ea typeface="Roboto" panose="020B0604020202020204" charset="0"/>
              </a:rPr>
              <a:t>ПОЛУЧЕНИЕ</a:t>
            </a:r>
            <a:r>
              <a:rPr lang="ru-RU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: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ОБЛАСТНОЕ ПОСОБИЕ БЕРЕМЕННЫМ ЖЕНЩИНАМ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ПОСОБИЕ ПРИ РОЖДЕНИИ РЕБЕНКА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ПРИЕМ ЗАЯВЛЕНИЙ, ЗАЧИСЛЕНИЕ ДЕТЕЙ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 ДЕТСКИЙ САД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ПРЕДОСТАВЛЕНИЕ ОБЛАСТНОГО МАТ.КАПИТАЛА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НАЗНАЧЕНИЕ И ВЫПЛАТА ПОСОБИЯ НА РЕБЕНКА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848121" y="4256272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836642" y="4521200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842992" y="4814240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842992" y="5391175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848121" y="5684980"/>
            <a:ext cx="146050" cy="14106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75" y="3988072"/>
            <a:ext cx="2398136" cy="17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1596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885094" y="259381"/>
            <a:ext cx="10203664" cy="647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МОДУЛЬ «СЕМЬЯ И ДЕТИ»</a:t>
            </a:r>
            <a:endParaRPr lang="ru-RU" sz="2000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D7D500-F3B9-40BC-B57D-A35FD775A09A}"/>
              </a:ext>
            </a:extLst>
          </p:cNvPr>
          <p:cNvSpPr txBox="1">
            <a:spLocks/>
          </p:cNvSpPr>
          <p:nvPr/>
        </p:nvSpPr>
        <p:spPr>
          <a:xfrm>
            <a:off x="177157" y="414286"/>
            <a:ext cx="469652" cy="396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5951" y="253721"/>
            <a:ext cx="0" cy="6476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0" y="172013"/>
            <a:ext cx="548797" cy="8110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24143" y="1448764"/>
            <a:ext cx="6700631" cy="86177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ИСКЛЮЧЕНИЕ ФОРМАЛЬНОГО ПОДХОДА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РАБОТЕ </a:t>
            </a:r>
            <a:b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НЕСОВЕРШЕННОЛЕТНИМИ И ИХ СЕМЬЯМИ, НУЖДАЮЩИМИСЯ В ПОМОЩИ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7634" y="2493771"/>
            <a:ext cx="6717140" cy="61554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МЕЖВЕДОМСТВЕННОГО ВЗАИМОДЕЙСТВИЯ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24142" y="3316200"/>
            <a:ext cx="6700631" cy="61554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ОПЕРАТИВНЫЕ РЕШЕНИЯ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ОКАЗАНИИ ПОМОЩИ СЕМЬЕ</a:t>
            </a:r>
            <a:b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ДЕТЯМ НА РАННЕЙ СТАДИИ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4142" y="4103376"/>
            <a:ext cx="6700631" cy="61554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marL="0" lvl="1" algn="just"/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ПРОЦЕССА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ПОДГОТОВКИ ОТЧЕТНОЙ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ДОКУМЕНТАЦИИ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7427" y="4893119"/>
            <a:ext cx="6757347" cy="61554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marL="0" lvl="1" algn="just"/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СТОРОНЫ ОБЛАСТНОЙ КОМИССИИ </a:t>
            </a:r>
            <a:b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ДЕЛАМ НЕСОВЕРШЕННОЛЕТНИХ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20241" r="45159" b="27771"/>
          <a:stretch/>
        </p:blipFill>
        <p:spPr bwMode="auto">
          <a:xfrm>
            <a:off x="351529" y="1510487"/>
            <a:ext cx="588794" cy="58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5475" r="41459" b="24827"/>
          <a:stretch/>
        </p:blipFill>
        <p:spPr bwMode="auto">
          <a:xfrm>
            <a:off x="174561" y="1377274"/>
            <a:ext cx="293572" cy="26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11525" r="41190" b="18900"/>
          <a:stretch/>
        </p:blipFill>
        <p:spPr bwMode="auto">
          <a:xfrm>
            <a:off x="326190" y="2402509"/>
            <a:ext cx="641238" cy="65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4" y="3216578"/>
            <a:ext cx="625468" cy="62351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7" y="4081173"/>
            <a:ext cx="576197" cy="57619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1"/>
          <a:stretch/>
        </p:blipFill>
        <p:spPr>
          <a:xfrm>
            <a:off x="289748" y="4747252"/>
            <a:ext cx="606139" cy="61432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8836" y="5868392"/>
            <a:ext cx="3213743" cy="64633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1950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СЕМЕЙ С ДЕТЬМИ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7" name="Стрелка вправо 46"/>
          <p:cNvSpPr/>
          <p:nvPr/>
        </p:nvSpPr>
        <p:spPr>
          <a:xfrm>
            <a:off x="3650558" y="5923155"/>
            <a:ext cx="371475" cy="47401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4374457" y="5836997"/>
            <a:ext cx="3350315" cy="64633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dirty="0" smtClean="0">
                <a:solidFill>
                  <a:srgbClr val="002060"/>
                </a:solidFill>
              </a:rPr>
              <a:t>НИХ </a:t>
            </a:r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3425</a:t>
            </a:r>
            <a:r>
              <a:rPr lang="ru-RU" dirty="0" smtClean="0">
                <a:solidFill>
                  <a:srgbClr val="002060"/>
                </a:solidFill>
              </a:rPr>
              <a:t>ДЕТЕЙ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61" y="1179804"/>
            <a:ext cx="4199614" cy="572882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136560" y="2665910"/>
            <a:ext cx="128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МИНИСТЕРСТВО ОБРАЗОВАНИЯ</a:t>
            </a:r>
          </a:p>
          <a:p>
            <a:pPr algn="ctr"/>
            <a:r>
              <a:rPr lang="ru-RU" sz="9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 ТУЛЬСКОЙ ОБЛАСТИ</a:t>
            </a:r>
            <a:endParaRPr lang="ru-RU" sz="900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19956" r="4374" b="20573"/>
          <a:stretch/>
        </p:blipFill>
        <p:spPr>
          <a:xfrm>
            <a:off x="10815193" y="2289277"/>
            <a:ext cx="550787" cy="37663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9001643" y="2503703"/>
            <a:ext cx="128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МИНИСТЕРСТВО</a:t>
            </a:r>
          </a:p>
          <a:p>
            <a:pPr algn="ctr"/>
            <a:r>
              <a:rPr lang="ru-RU" sz="8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ТРУДА</a:t>
            </a:r>
          </a:p>
          <a:p>
            <a:pPr algn="ctr"/>
            <a:r>
              <a:rPr lang="ru-RU" sz="8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 И СОЦИАЛЬНОЙ ЗАЩИТЫ </a:t>
            </a:r>
          </a:p>
          <a:p>
            <a:pPr algn="ctr"/>
            <a:r>
              <a:rPr lang="ru-RU" sz="8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ТУЛЬСКОЙ </a:t>
            </a:r>
          </a:p>
          <a:p>
            <a:pPr algn="ctr"/>
            <a:r>
              <a:rPr lang="ru-RU" sz="8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ОБЛАСТИ</a:t>
            </a:r>
            <a:endParaRPr lang="ru-RU" sz="800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1" r="18498" b="917"/>
          <a:stretch/>
        </p:blipFill>
        <p:spPr>
          <a:xfrm>
            <a:off x="9515642" y="1943741"/>
            <a:ext cx="542758" cy="5163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533245" y="1982622"/>
            <a:ext cx="9823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ОРГАНЫ ВНУТРЕННИХ</a:t>
            </a:r>
          </a:p>
          <a:p>
            <a:pPr algn="ctr"/>
            <a:r>
              <a:rPr lang="ru-RU" sz="75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 ДЕЛ</a:t>
            </a:r>
            <a:endParaRPr lang="ru-RU" sz="750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49" y="2492681"/>
            <a:ext cx="355571" cy="41351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9154558" y="1541095"/>
            <a:ext cx="98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МИН</a:t>
            </a:r>
          </a:p>
          <a:p>
            <a:pPr algn="ctr"/>
            <a:r>
              <a:rPr lang="ru-RU" sz="800" b="1" dirty="0" smtClean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</a:rPr>
              <a:t>ЗДРАВ</a:t>
            </a:r>
            <a:endParaRPr lang="ru-RU" sz="800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036" y="1804884"/>
            <a:ext cx="407356" cy="32593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245" y="3672433"/>
            <a:ext cx="1238888" cy="16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6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3486</TotalTime>
  <Words>689</Words>
  <Application>Microsoft Office PowerPoint</Application>
  <PresentationFormat>Широкоэкранный</PresentationFormat>
  <Paragraphs>285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Calibri</vt:lpstr>
      <vt:lpstr>OpenSymbol</vt:lpstr>
      <vt:lpstr>Arial Black</vt:lpstr>
      <vt:lpstr>Roboto</vt:lpstr>
      <vt:lpstr>Times New Roman</vt:lpstr>
      <vt:lpstr>Calibri Light</vt:lpstr>
      <vt:lpstr>Arial</vt:lpstr>
      <vt:lpstr>DejaVu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Токарева</dc:creator>
  <cp:lastModifiedBy>Тутаева Людмила Владимировна</cp:lastModifiedBy>
  <cp:revision>389</cp:revision>
  <cp:lastPrinted>2021-04-27T16:11:48Z</cp:lastPrinted>
  <dcterms:created xsi:type="dcterms:W3CDTF">2021-03-25T02:28:31Z</dcterms:created>
  <dcterms:modified xsi:type="dcterms:W3CDTF">2021-08-27T10:02:31Z</dcterms:modified>
</cp:coreProperties>
</file>